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676" r:id="rId2"/>
    <p:sldMasterId id="2147483699" r:id="rId3"/>
  </p:sldMasterIdLst>
  <p:notesMasterIdLst>
    <p:notesMasterId r:id="rId13"/>
  </p:notesMasterIdLst>
  <p:handoutMasterIdLst>
    <p:handoutMasterId r:id="rId14"/>
  </p:handoutMasterIdLst>
  <p:sldIdLst>
    <p:sldId id="513" r:id="rId4"/>
    <p:sldId id="531" r:id="rId5"/>
    <p:sldId id="512" r:id="rId6"/>
    <p:sldId id="520" r:id="rId7"/>
    <p:sldId id="522" r:id="rId8"/>
    <p:sldId id="524" r:id="rId9"/>
    <p:sldId id="529" r:id="rId10"/>
    <p:sldId id="530" r:id="rId11"/>
    <p:sldId id="454" r:id="rId12"/>
  </p:sldIdLst>
  <p:sldSz cx="9144000" cy="6858000" type="screen4x3"/>
  <p:notesSz cx="7315200" cy="9601200"/>
  <p:defaultTextStyle>
    <a:defPPr>
      <a:defRPr lang="en-GB"/>
    </a:defPPr>
    <a:lvl1pPr algn="ctr" rtl="0" eaLnBrk="0" fontAlgn="base" hangingPunct="0">
      <a:spcBef>
        <a:spcPct val="0"/>
      </a:spcBef>
      <a:spcAft>
        <a:spcPct val="0"/>
      </a:spcAft>
      <a:defRPr kern="1200">
        <a:solidFill>
          <a:schemeClr val="tx1"/>
        </a:solidFill>
        <a:latin typeface="Tahoma" pitchFamily="34" charset="0"/>
        <a:ea typeface="+mn-ea"/>
        <a:cs typeface="+mn-cs"/>
      </a:defRPr>
    </a:lvl1pPr>
    <a:lvl2pPr marL="457200" algn="ctr" rtl="0" eaLnBrk="0" fontAlgn="base" hangingPunct="0">
      <a:spcBef>
        <a:spcPct val="0"/>
      </a:spcBef>
      <a:spcAft>
        <a:spcPct val="0"/>
      </a:spcAft>
      <a:defRPr kern="1200">
        <a:solidFill>
          <a:schemeClr val="tx1"/>
        </a:solidFill>
        <a:latin typeface="Tahoma" pitchFamily="34" charset="0"/>
        <a:ea typeface="+mn-ea"/>
        <a:cs typeface="+mn-cs"/>
      </a:defRPr>
    </a:lvl2pPr>
    <a:lvl3pPr marL="914400" algn="ctr" rtl="0" eaLnBrk="0" fontAlgn="base" hangingPunct="0">
      <a:spcBef>
        <a:spcPct val="0"/>
      </a:spcBef>
      <a:spcAft>
        <a:spcPct val="0"/>
      </a:spcAft>
      <a:defRPr kern="1200">
        <a:solidFill>
          <a:schemeClr val="tx1"/>
        </a:solidFill>
        <a:latin typeface="Tahoma" pitchFamily="34" charset="0"/>
        <a:ea typeface="+mn-ea"/>
        <a:cs typeface="+mn-cs"/>
      </a:defRPr>
    </a:lvl3pPr>
    <a:lvl4pPr marL="1371600" algn="ctr" rtl="0" eaLnBrk="0" fontAlgn="base" hangingPunct="0">
      <a:spcBef>
        <a:spcPct val="0"/>
      </a:spcBef>
      <a:spcAft>
        <a:spcPct val="0"/>
      </a:spcAft>
      <a:defRPr kern="1200">
        <a:solidFill>
          <a:schemeClr val="tx1"/>
        </a:solidFill>
        <a:latin typeface="Tahoma" pitchFamily="34" charset="0"/>
        <a:ea typeface="+mn-ea"/>
        <a:cs typeface="+mn-cs"/>
      </a:defRPr>
    </a:lvl4pPr>
    <a:lvl5pPr marL="1828800" algn="ctr"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clrMru>
    <a:srgbClr val="005392"/>
    <a:srgbClr val="B7C200"/>
    <a:srgbClr val="B7C2FF"/>
    <a:srgbClr val="F6F5F3"/>
    <a:srgbClr val="99CC00"/>
    <a:srgbClr val="E5E7D1"/>
    <a:srgbClr val="FF9900"/>
    <a:srgbClr val="FFFFFF"/>
    <a:srgbClr val="99FFCC"/>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9" autoAdjust="0"/>
    <p:restoredTop sz="82250" autoAdjust="0"/>
  </p:normalViewPr>
  <p:slideViewPr>
    <p:cSldViewPr>
      <p:cViewPr varScale="1">
        <p:scale>
          <a:sx n="93" d="100"/>
          <a:sy n="93" d="100"/>
        </p:scale>
        <p:origin x="-498" y="-102"/>
      </p:cViewPr>
      <p:guideLst>
        <p:guide orient="horz" pos="2160"/>
        <p:guide pos="2880"/>
      </p:guideLst>
    </p:cSldViewPr>
  </p:slideViewPr>
  <p:outlineViewPr>
    <p:cViewPr>
      <p:scale>
        <a:sx n="33" d="100"/>
        <a:sy n="33" d="100"/>
      </p:scale>
      <p:origin x="0" y="696"/>
    </p:cViewPr>
  </p:outlineViewPr>
  <p:notesTextViewPr>
    <p:cViewPr>
      <p:scale>
        <a:sx n="66" d="100"/>
        <a:sy n="66" d="100"/>
      </p:scale>
      <p:origin x="0" y="0"/>
    </p:cViewPr>
  </p:notesTextViewPr>
  <p:sorterViewPr>
    <p:cViewPr>
      <p:scale>
        <a:sx n="66" d="100"/>
        <a:sy n="66" d="100"/>
      </p:scale>
      <p:origin x="0" y="0"/>
    </p:cViewPr>
  </p:sorterViewPr>
  <p:notesViewPr>
    <p:cSldViewPr>
      <p:cViewPr>
        <p:scale>
          <a:sx n="100" d="100"/>
          <a:sy n="100" d="100"/>
        </p:scale>
        <p:origin x="-1488" y="-7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7026"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l" eaLnBrk="1" hangingPunct="1">
              <a:defRPr sz="1300">
                <a:latin typeface="Arial" charset="0"/>
              </a:defRPr>
            </a:lvl1pPr>
          </a:lstStyle>
          <a:p>
            <a:pPr>
              <a:defRPr/>
            </a:pPr>
            <a:endParaRPr lang="en-US"/>
          </a:p>
        </p:txBody>
      </p:sp>
      <p:sp>
        <p:nvSpPr>
          <p:cNvPr id="257027" name="Rectangle 3"/>
          <p:cNvSpPr>
            <a:spLocks noGrp="1" noChangeArrowheads="1"/>
          </p:cNvSpPr>
          <p:nvPr>
            <p:ph type="dt" sz="quarter"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eaLnBrk="1" hangingPunct="1">
              <a:defRPr sz="1300">
                <a:latin typeface="Arial" charset="0"/>
              </a:defRPr>
            </a:lvl1pPr>
          </a:lstStyle>
          <a:p>
            <a:pPr>
              <a:defRPr/>
            </a:pPr>
            <a:endParaRPr lang="en-US"/>
          </a:p>
        </p:txBody>
      </p:sp>
      <p:sp>
        <p:nvSpPr>
          <p:cNvPr id="257028" name="Rectangle 4"/>
          <p:cNvSpPr>
            <a:spLocks noGrp="1" noChangeArrowheads="1"/>
          </p:cNvSpPr>
          <p:nvPr>
            <p:ph type="ftr" sz="quarter" idx="2"/>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l" eaLnBrk="1" hangingPunct="1">
              <a:defRPr sz="1300">
                <a:latin typeface="Arial" charset="0"/>
              </a:defRPr>
            </a:lvl1pPr>
          </a:lstStyle>
          <a:p>
            <a:pPr>
              <a:defRPr/>
            </a:pPr>
            <a:endParaRPr lang="en-US"/>
          </a:p>
        </p:txBody>
      </p:sp>
      <p:sp>
        <p:nvSpPr>
          <p:cNvPr id="257029" name="Rectangle 5"/>
          <p:cNvSpPr>
            <a:spLocks noGrp="1" noChangeArrowheads="1"/>
          </p:cNvSpPr>
          <p:nvPr>
            <p:ph type="sldNum" sz="quarter" idx="3"/>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eaLnBrk="1" hangingPunct="1">
              <a:defRPr sz="1300">
                <a:latin typeface="Arial" charset="0"/>
              </a:defRPr>
            </a:lvl1pPr>
          </a:lstStyle>
          <a:p>
            <a:pPr>
              <a:defRPr/>
            </a:pPr>
            <a:fld id="{4223A360-690F-41EB-B07E-53058BA0C182}" type="slidenum">
              <a:rPr lang="en-US"/>
              <a:pPr>
                <a:defRPr/>
              </a:pPr>
              <a:t>‹#›</a:t>
            </a:fld>
            <a:endParaRPr lang="en-US"/>
          </a:p>
        </p:txBody>
      </p:sp>
    </p:spTree>
    <p:extLst>
      <p:ext uri="{BB962C8B-B14F-4D97-AF65-F5344CB8AC3E}">
        <p14:creationId xmlns:p14="http://schemas.microsoft.com/office/powerpoint/2010/main" val="4770132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l" eaLnBrk="1" hangingPunct="1">
              <a:defRPr sz="1300">
                <a:latin typeface="Arial" charset="0"/>
              </a:defRPr>
            </a:lvl1pPr>
          </a:lstStyle>
          <a:p>
            <a:pPr>
              <a:defRPr/>
            </a:pPr>
            <a:endParaRPr lang="en-GB"/>
          </a:p>
        </p:txBody>
      </p:sp>
      <p:sp>
        <p:nvSpPr>
          <p:cNvPr id="25603"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eaLnBrk="1" hangingPunct="1">
              <a:defRPr sz="1300">
                <a:latin typeface="Arial" charset="0"/>
              </a:defRPr>
            </a:lvl1pPr>
          </a:lstStyle>
          <a:p>
            <a:pPr>
              <a:defRPr/>
            </a:pPr>
            <a:endParaRPr lang="en-GB"/>
          </a:p>
        </p:txBody>
      </p:sp>
      <p:sp>
        <p:nvSpPr>
          <p:cNvPr id="25605" name="Rectangle 5"/>
          <p:cNvSpPr>
            <a:spLocks noGrp="1" noChangeArrowheads="1"/>
          </p:cNvSpPr>
          <p:nvPr>
            <p:ph type="body" sz="quarter" idx="3"/>
          </p:nvPr>
        </p:nvSpPr>
        <p:spPr bwMode="auto">
          <a:xfrm>
            <a:off x="738188" y="1398588"/>
            <a:ext cx="5851525" cy="432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5606"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l" eaLnBrk="1" hangingPunct="1">
              <a:defRPr sz="1300">
                <a:latin typeface="Arial" charset="0"/>
              </a:defRPr>
            </a:lvl1pPr>
          </a:lstStyle>
          <a:p>
            <a:pPr>
              <a:defRPr/>
            </a:pPr>
            <a:endParaRPr lang="en-GB"/>
          </a:p>
        </p:txBody>
      </p:sp>
      <p:sp>
        <p:nvSpPr>
          <p:cNvPr id="25607"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eaLnBrk="1" hangingPunct="1">
              <a:defRPr sz="1300">
                <a:latin typeface="Arial" charset="0"/>
              </a:defRPr>
            </a:lvl1pPr>
          </a:lstStyle>
          <a:p>
            <a:pPr>
              <a:defRPr/>
            </a:pPr>
            <a:fld id="{E1052750-D1C3-4AB6-BA00-ED7824C87714}" type="slidenum">
              <a:rPr lang="en-GB"/>
              <a:pPr>
                <a:defRPr/>
              </a:pPr>
              <a:t>‹#›</a:t>
            </a:fld>
            <a:endParaRPr lang="en-GB"/>
          </a:p>
        </p:txBody>
      </p:sp>
    </p:spTree>
    <p:extLst>
      <p:ext uri="{BB962C8B-B14F-4D97-AF65-F5344CB8AC3E}">
        <p14:creationId xmlns:p14="http://schemas.microsoft.com/office/powerpoint/2010/main" val="3844311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3BA9E90F-8E6B-4F1F-A4C4-53C29B5D3E77}" type="slidenum">
              <a:rPr lang="en-GB" altLang="en-US" smtClean="0">
                <a:latin typeface="Arial" charset="0"/>
              </a:rPr>
              <a:pPr/>
              <a:t>1</a:t>
            </a:fld>
            <a:endParaRPr lang="en-GB" altLang="en-US" smtClean="0">
              <a:latin typeface="Arial" charset="0"/>
            </a:endParaRPr>
          </a:p>
        </p:txBody>
      </p:sp>
      <p:sp>
        <p:nvSpPr>
          <p:cNvPr id="24579" name="Rectangle 2"/>
          <p:cNvSpPr>
            <a:spLocks noGrp="1" noRot="1" noChangeAspect="1" noChangeArrowheads="1" noTextEdit="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24580" name="Rectangle 3"/>
          <p:cNvSpPr>
            <a:spLocks noGrp="1" noChangeArrowheads="1"/>
          </p:cNvSpPr>
          <p:nvPr>
            <p:ph type="body" idx="1"/>
          </p:nvPr>
        </p:nvSpPr>
        <p:spPr>
          <a:xfrm>
            <a:off x="777875" y="4656138"/>
            <a:ext cx="5851525" cy="4321175"/>
          </a:xfrm>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3BA9E90F-8E6B-4F1F-A4C4-53C29B5D3E77}" type="slidenum">
              <a:rPr lang="en-GB" altLang="en-US" smtClean="0">
                <a:latin typeface="Arial" charset="0"/>
              </a:rPr>
              <a:pPr/>
              <a:t>2</a:t>
            </a:fld>
            <a:endParaRPr lang="en-GB" altLang="en-US" smtClean="0">
              <a:latin typeface="Arial" charset="0"/>
            </a:endParaRPr>
          </a:p>
        </p:txBody>
      </p:sp>
      <p:sp>
        <p:nvSpPr>
          <p:cNvPr id="24579" name="Rectangle 2"/>
          <p:cNvSpPr>
            <a:spLocks noGrp="1" noRot="1" noChangeAspect="1" noChangeArrowheads="1" noTextEdit="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24580" name="Rectangle 3"/>
          <p:cNvSpPr>
            <a:spLocks noGrp="1" noChangeArrowheads="1"/>
          </p:cNvSpPr>
          <p:nvPr>
            <p:ph type="body" idx="1"/>
          </p:nvPr>
        </p:nvSpPr>
        <p:spPr>
          <a:xfrm>
            <a:off x="777875" y="4656138"/>
            <a:ext cx="5851525" cy="4321175"/>
          </a:xfrm>
          <a:noFill/>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p:cNvSpPr>
          <p:nvPr>
            <p:ph type="sldImg"/>
          </p:nvPr>
        </p:nvSpPr>
        <p:spPr bwMode="auto">
          <a:xfrm>
            <a:off x="1257300" y="720725"/>
            <a:ext cx="4800600" cy="36004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a:xfrm>
            <a:off x="849313" y="4800600"/>
            <a:ext cx="5851525" cy="4321175"/>
          </a:xfrm>
          <a:noFill/>
        </p:spPr>
        <p:txBody>
          <a:bodyPr/>
          <a:lstStyle/>
          <a:p>
            <a:endParaRPr lang="en-US" altLang="en-US" smtClean="0"/>
          </a:p>
        </p:txBody>
      </p:sp>
      <p:sp>
        <p:nvSpPr>
          <p:cNvPr id="25604" name="Slide Number Placeholder 3"/>
          <p:cNvSpPr>
            <a:spLocks noGrp="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41BFC8B2-D4B1-442B-B230-EDCE77B3CB76}" type="slidenum">
              <a:rPr lang="en-GB" altLang="en-US" smtClean="0">
                <a:latin typeface="Arial" charset="0"/>
              </a:rPr>
              <a:pPr/>
              <a:t>3</a:t>
            </a:fld>
            <a:endParaRPr lang="en-GB" alt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fld id="{5F800F4C-2B5D-4C24-9FAB-2CC70EDFD809}" type="slidenum">
              <a:rPr lang="en-GB" altLang="en-US" smtClean="0">
                <a:latin typeface="Arial" charset="0"/>
              </a:rPr>
              <a:pPr/>
              <a:t>8</a:t>
            </a:fld>
            <a:endParaRPr lang="en-GB" altLang="en-US" smtClean="0">
              <a:latin typeface="Arial" charset="0"/>
            </a:endParaRPr>
          </a:p>
        </p:txBody>
      </p:sp>
      <p:sp>
        <p:nvSpPr>
          <p:cNvPr id="31747" name="Rectangle 2"/>
          <p:cNvSpPr>
            <a:spLocks noGrp="1" noRot="1" noChangeAspect="1" noChangeArrowheads="1" noTextEdit="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3174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E1052750-D1C3-4AB6-BA00-ED7824C87714}" type="slidenum">
              <a:rPr lang="en-GB" smtClean="0"/>
              <a:pPr>
                <a:defRPr/>
              </a:pPr>
              <a:t>9</a:t>
            </a:fld>
            <a:endParaRPr lang="en-GB"/>
          </a:p>
        </p:txBody>
      </p:sp>
    </p:spTree>
    <p:extLst>
      <p:ext uri="{BB962C8B-B14F-4D97-AF65-F5344CB8AC3E}">
        <p14:creationId xmlns:p14="http://schemas.microsoft.com/office/powerpoint/2010/main" val="1766963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80647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14571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797045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154663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prstGeom prst="rect">
            <a:avLst/>
          </a:prstGeom>
          <a:solidFill>
            <a:srgbClr val="B7C200"/>
          </a:solidFill>
        </p:spPr>
        <p:txBody>
          <a:bodyPr/>
          <a:lstStyle>
            <a:lvl1pPr algn="l">
              <a:defRPr>
                <a:solidFill>
                  <a:schemeClr val="bg1"/>
                </a:solidFill>
                <a:latin typeface="Calibri" panose="020F050202020403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3600">
                <a:latin typeface="Calibri" panose="020F0502020204030204" pitchFamily="34" charset="0"/>
              </a:defRPr>
            </a:lvl1pPr>
            <a:lvl2pPr>
              <a:defRPr sz="28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379032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415956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70779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05651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1060798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60020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83095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988639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366950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23960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16342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17732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95288" y="3141663"/>
            <a:ext cx="4038600" cy="29845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86288" y="3141663"/>
            <a:ext cx="4038600" cy="29845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7890A181-E9E2-490B-AFA3-739416320A06}" type="slidenum">
              <a:rPr lang="en-US"/>
              <a:pPr>
                <a:defRPr/>
              </a:pPr>
              <a:t>‹#›</a:t>
            </a:fld>
            <a:endParaRPr lang="en-US"/>
          </a:p>
        </p:txBody>
      </p:sp>
    </p:spTree>
    <p:extLst>
      <p:ext uri="{BB962C8B-B14F-4D97-AF65-F5344CB8AC3E}">
        <p14:creationId xmlns:p14="http://schemas.microsoft.com/office/powerpoint/2010/main" val="33431228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794971"/>
            <a:ext cx="4536504" cy="1129973"/>
          </a:xfrm>
        </p:spPr>
        <p:txBody>
          <a:bodyPr>
            <a:normAutofit/>
          </a:bodyPr>
          <a:lstStyle>
            <a:lvl1pPr algn="l">
              <a:defRPr sz="2800" b="1">
                <a:solidFill>
                  <a:schemeClr val="tx2"/>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395536" y="3068960"/>
            <a:ext cx="4536504" cy="792088"/>
          </a:xfrm>
        </p:spPr>
        <p:txBody>
          <a:bodyPr>
            <a:normAutofit/>
          </a:bodyPr>
          <a:lstStyle>
            <a:lvl1pPr marL="0" indent="0" algn="l">
              <a:buNone/>
              <a:defRPr sz="20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5346" y="-27384"/>
            <a:ext cx="1653158" cy="1656184"/>
          </a:xfrm>
          <a:prstGeom prst="rect">
            <a:avLst/>
          </a:prstGeom>
        </p:spPr>
      </p:pic>
      <p:sp>
        <p:nvSpPr>
          <p:cNvPr id="13" name="TextBox 12"/>
          <p:cNvSpPr txBox="1"/>
          <p:nvPr userDrawn="1"/>
        </p:nvSpPr>
        <p:spPr>
          <a:xfrm>
            <a:off x="323528" y="6444044"/>
            <a:ext cx="8640960" cy="338554"/>
          </a:xfrm>
          <a:prstGeom prst="rect">
            <a:avLst/>
          </a:prstGeom>
          <a:noFill/>
        </p:spPr>
        <p:txBody>
          <a:bodyPr wrap="square" rtlCol="0">
            <a:spAutoFit/>
          </a:bodyPr>
          <a:lstStyle/>
          <a:p>
            <a:pPr eaLnBrk="1" fontAlgn="auto" hangingPunct="1">
              <a:spcBef>
                <a:spcPts val="0"/>
              </a:spcBef>
              <a:spcAft>
                <a:spcPts val="0"/>
              </a:spcAft>
            </a:pPr>
            <a:r>
              <a:rPr lang="en-GB" sz="800" dirty="0" smtClean="0">
                <a:solidFill>
                  <a:prstClr val="black"/>
                </a:solidFill>
                <a:latin typeface="Calibri"/>
              </a:rPr>
              <a:t>People’s Trust for Endangered Species, 3 Cloisters House, 8 Battersea Park Road, London SW84BG</a:t>
            </a:r>
          </a:p>
          <a:p>
            <a:pPr eaLnBrk="1" fontAlgn="auto" hangingPunct="1">
              <a:spcBef>
                <a:spcPts val="0"/>
              </a:spcBef>
              <a:spcAft>
                <a:spcPts val="0"/>
              </a:spcAft>
            </a:pPr>
            <a:r>
              <a:rPr lang="en-GB" sz="800" dirty="0" smtClean="0">
                <a:solidFill>
                  <a:prstClr val="black"/>
                </a:solidFill>
                <a:latin typeface="Calibri"/>
              </a:rPr>
              <a:t>Registered charity no 274206</a:t>
            </a:r>
            <a:endParaRPr lang="en-GB" sz="800" dirty="0">
              <a:solidFill>
                <a:prstClr val="black"/>
              </a:solidFill>
              <a:latin typeface="Calibri"/>
            </a:endParaRP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1473706"/>
            <a:ext cx="8424936" cy="310187"/>
          </a:xfrm>
          <a:prstGeom prst="rect">
            <a:avLst/>
          </a:prstGeom>
        </p:spPr>
      </p:pic>
    </p:spTree>
    <p:extLst>
      <p:ext uri="{BB962C8B-B14F-4D97-AF65-F5344CB8AC3E}">
        <p14:creationId xmlns:p14="http://schemas.microsoft.com/office/powerpoint/2010/main" val="171154565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C79307-3278-47DE-9ECE-298AA953AC36}" type="datetimeFigureOut">
              <a:rPr lang="en-GB" smtClean="0">
                <a:solidFill>
                  <a:prstClr val="black">
                    <a:tint val="75000"/>
                  </a:prstClr>
                </a:solidFill>
              </a:rPr>
              <a:pPr/>
              <a:t>01/09/2014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266029-2D1A-436C-8A70-50E10133D62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6516879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79307-3278-47DE-9ECE-298AA953AC36}" type="datetimeFigureOut">
              <a:rPr lang="en-GB" smtClean="0">
                <a:solidFill>
                  <a:prstClr val="black">
                    <a:tint val="75000"/>
                  </a:prstClr>
                </a:solidFill>
              </a:rPr>
              <a:pPr/>
              <a:t>01/09/2014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266029-2D1A-436C-8A70-50E10133D62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4061279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9C79307-3278-47DE-9ECE-298AA953AC36}" type="datetimeFigureOut">
              <a:rPr lang="en-GB" smtClean="0">
                <a:solidFill>
                  <a:prstClr val="black">
                    <a:tint val="75000"/>
                  </a:prstClr>
                </a:solidFill>
              </a:rPr>
              <a:pPr/>
              <a:t>01/09/2014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266029-2D1A-436C-8A70-50E10133D62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041168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9C79307-3278-47DE-9ECE-298AA953AC36}" type="datetimeFigureOut">
              <a:rPr lang="en-GB" smtClean="0">
                <a:solidFill>
                  <a:prstClr val="black">
                    <a:tint val="75000"/>
                  </a:prstClr>
                </a:solidFill>
              </a:rPr>
              <a:pPr/>
              <a:t>01/09/2014</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B266029-2D1A-436C-8A70-50E10133D62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802485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9C79307-3278-47DE-9ECE-298AA953AC36}" type="datetimeFigureOut">
              <a:rPr lang="en-GB" smtClean="0">
                <a:solidFill>
                  <a:prstClr val="black">
                    <a:tint val="75000"/>
                  </a:prstClr>
                </a:solidFill>
              </a:rPr>
              <a:pPr/>
              <a:t>01/09/2014</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B266029-2D1A-436C-8A70-50E10133D62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487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762366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79307-3278-47DE-9ECE-298AA953AC36}" type="datetimeFigureOut">
              <a:rPr lang="en-GB" smtClean="0">
                <a:solidFill>
                  <a:prstClr val="black">
                    <a:tint val="75000"/>
                  </a:prstClr>
                </a:solidFill>
              </a:rPr>
              <a:pPr/>
              <a:t>01/09/2014</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B266029-2D1A-436C-8A70-50E10133D62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336191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C79307-3278-47DE-9ECE-298AA953AC36}" type="datetimeFigureOut">
              <a:rPr lang="en-GB" smtClean="0">
                <a:solidFill>
                  <a:prstClr val="black">
                    <a:tint val="75000"/>
                  </a:prstClr>
                </a:solidFill>
              </a:rPr>
              <a:pPr/>
              <a:t>01/09/2014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266029-2D1A-436C-8A70-50E10133D62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035876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C79307-3278-47DE-9ECE-298AA953AC36}" type="datetimeFigureOut">
              <a:rPr lang="en-GB" smtClean="0">
                <a:solidFill>
                  <a:prstClr val="black">
                    <a:tint val="75000"/>
                  </a:prstClr>
                </a:solidFill>
              </a:rPr>
              <a:pPr/>
              <a:t>01/09/2014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266029-2D1A-436C-8A70-50E10133D62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970968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C79307-3278-47DE-9ECE-298AA953AC36}" type="datetimeFigureOut">
              <a:rPr lang="en-GB" smtClean="0">
                <a:solidFill>
                  <a:prstClr val="black">
                    <a:tint val="75000"/>
                  </a:prstClr>
                </a:solidFill>
              </a:rPr>
              <a:pPr/>
              <a:t>01/09/2014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266029-2D1A-436C-8A70-50E10133D62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856564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C79307-3278-47DE-9ECE-298AA953AC36}" type="datetimeFigureOut">
              <a:rPr lang="en-GB" smtClean="0">
                <a:solidFill>
                  <a:prstClr val="black">
                    <a:tint val="75000"/>
                  </a:prstClr>
                </a:solidFill>
              </a:rPr>
              <a:pPr/>
              <a:t>01/09/2014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266029-2D1A-436C-8A70-50E10133D62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04512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3176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0695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62824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8393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4044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46369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19" Type="http://schemas.openxmlformats.org/officeDocument/2006/relationships/image" Target="../media/image7.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10000"/>
          </a:schemeClr>
        </a:solidFill>
        <a:effectLst/>
      </p:bgPr>
    </p:bg>
    <p:spTree>
      <p:nvGrpSpPr>
        <p:cNvPr id="1" name=""/>
        <p:cNvGrpSpPr/>
        <p:nvPr/>
      </p:nvGrpSpPr>
      <p:grpSpPr>
        <a:xfrm>
          <a:off x="0" y="0"/>
          <a:ext cx="0" cy="0"/>
          <a:chOff x="0" y="0"/>
          <a:chExt cx="0" cy="0"/>
        </a:xfrm>
      </p:grpSpPr>
      <p:grpSp>
        <p:nvGrpSpPr>
          <p:cNvPr id="1026" name="Group 1039"/>
          <p:cNvGrpSpPr>
            <a:grpSpLocks/>
          </p:cNvGrpSpPr>
          <p:nvPr userDrawn="1"/>
        </p:nvGrpSpPr>
        <p:grpSpPr bwMode="auto">
          <a:xfrm>
            <a:off x="0" y="0"/>
            <a:ext cx="9144000" cy="1243013"/>
            <a:chOff x="0" y="0"/>
            <a:chExt cx="5760" cy="783"/>
          </a:xfrm>
        </p:grpSpPr>
        <p:pic>
          <p:nvPicPr>
            <p:cNvPr id="1030" name="Picture 1040" descr="greenham 00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85" y="0"/>
              <a:ext cx="975" cy="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041" descr="IMG_173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91" y="0"/>
              <a:ext cx="1089" cy="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042" descr="spide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835" y="0"/>
              <a:ext cx="952" cy="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043" descr="Noble Chafer chris harris - right"/>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798" cy="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044" descr="bee in thistl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93" y="0"/>
              <a:ext cx="1031" cy="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1045" descr="peacock butterfly close by anita"/>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742" y="0"/>
              <a:ext cx="1043" cy="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27" name="Picture 10" descr="ptes_red_strap.tif"/>
          <p:cNvPicPr>
            <a:picLocks noChangeAspect="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4572000" y="6429375"/>
            <a:ext cx="436721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1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711"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79C79307-3278-47DE-9ECE-298AA953AC36}" type="datetimeFigureOut">
              <a:rPr lang="en-GB" smtClean="0">
                <a:solidFill>
                  <a:prstClr val="black">
                    <a:tint val="75000"/>
                  </a:prstClr>
                </a:solidFill>
                <a:latin typeface="Calibri"/>
              </a:rPr>
              <a:pPr eaLnBrk="1" fontAlgn="auto" hangingPunct="1">
                <a:spcBef>
                  <a:spcPts val="0"/>
                </a:spcBef>
                <a:spcAft>
                  <a:spcPts val="0"/>
                </a:spcAft>
              </a:pPr>
              <a:t>01/09/2014</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AB266029-2D1A-436C-8A70-50E10133D62B}" type="slidenum">
              <a:rPr lang="en-GB" smtClean="0">
                <a:solidFill>
                  <a:prstClr val="black">
                    <a:tint val="75000"/>
                  </a:prstClr>
                </a:solidFill>
                <a:latin typeface="Calibri"/>
              </a:rPr>
              <a:pPr eaLnBrk="1" fontAlgn="auto" hangingPunct="1">
                <a:spcBef>
                  <a:spcPts val="0"/>
                </a:spcBef>
                <a:spcAft>
                  <a:spcPts val="0"/>
                </a:spcAft>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1417241680"/>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bwMode="auto">
          <a:xfrm>
            <a:off x="395536" y="1844824"/>
            <a:ext cx="8496944" cy="4248472"/>
          </a:xfrm>
          <a:noFill/>
          <a:ln>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90000"/>
          </a:bodyPr>
          <a:lstStyle/>
          <a:p>
            <a:pPr eaLnBrk="1" hangingPunct="1"/>
            <a:r>
              <a:rPr lang="en-GB" altLang="en-US" b="1" dirty="0" smtClean="0">
                <a:solidFill>
                  <a:schemeClr val="tx1"/>
                </a:solidFill>
              </a:rPr>
              <a:t>This is a sample from the Conservation of the hazel dormouse presentation.</a:t>
            </a:r>
            <a:br>
              <a:rPr lang="en-GB" altLang="en-US" b="1" dirty="0" smtClean="0">
                <a:solidFill>
                  <a:schemeClr val="tx1"/>
                </a:solidFill>
              </a:rPr>
            </a:br>
            <a:r>
              <a:rPr lang="en-GB" altLang="en-US" dirty="0">
                <a:solidFill>
                  <a:schemeClr val="tx1"/>
                </a:solidFill>
              </a:rPr>
              <a:t/>
            </a:r>
            <a:br>
              <a:rPr lang="en-GB" altLang="en-US" dirty="0">
                <a:solidFill>
                  <a:schemeClr val="tx1"/>
                </a:solidFill>
              </a:rPr>
            </a:br>
            <a:r>
              <a:rPr lang="en-GB" altLang="en-US" dirty="0" smtClean="0">
                <a:solidFill>
                  <a:schemeClr val="tx1"/>
                </a:solidFill>
              </a:rPr>
              <a:t>You are free to use either the whole presentation, individual slides or content within them. </a:t>
            </a:r>
            <a:br>
              <a:rPr lang="en-GB" altLang="en-US" dirty="0" smtClean="0">
                <a:solidFill>
                  <a:schemeClr val="tx1"/>
                </a:solidFill>
              </a:rPr>
            </a:br>
            <a:r>
              <a:rPr lang="en-GB" altLang="en-US" dirty="0">
                <a:solidFill>
                  <a:schemeClr val="tx1"/>
                </a:solidFill>
              </a:rPr>
              <a:t/>
            </a:r>
            <a:br>
              <a:rPr lang="en-GB" altLang="en-US" dirty="0">
                <a:solidFill>
                  <a:schemeClr val="tx1"/>
                </a:solidFill>
              </a:rPr>
            </a:br>
            <a:r>
              <a:rPr lang="en-GB" altLang="en-US" dirty="0" smtClean="0">
                <a:solidFill>
                  <a:schemeClr val="tx1"/>
                </a:solidFill>
              </a:rPr>
              <a:t>Notes are available for each presentation</a:t>
            </a:r>
            <a:br>
              <a:rPr lang="en-GB" altLang="en-US" dirty="0" smtClean="0">
                <a:solidFill>
                  <a:schemeClr val="tx1"/>
                </a:solidFill>
              </a:rPr>
            </a:br>
            <a:r>
              <a:rPr lang="en-GB" altLang="en-US" dirty="0">
                <a:solidFill>
                  <a:schemeClr val="tx1"/>
                </a:solidFill>
              </a:rPr>
              <a:t/>
            </a:r>
            <a:br>
              <a:rPr lang="en-GB" altLang="en-US" dirty="0">
                <a:solidFill>
                  <a:schemeClr val="tx1"/>
                </a:solidFill>
              </a:rPr>
            </a:br>
            <a:r>
              <a:rPr lang="en-GB" altLang="en-US" dirty="0" smtClean="0">
                <a:solidFill>
                  <a:schemeClr val="tx1"/>
                </a:solidFill>
              </a:rPr>
              <a:t>Please email </a:t>
            </a:r>
            <a:r>
              <a:rPr lang="en-GB" altLang="en-US" u="sng" dirty="0" smtClean="0">
                <a:solidFill>
                  <a:srgbClr val="005392"/>
                </a:solidFill>
              </a:rPr>
              <a:t>ian.white@ptes.org</a:t>
            </a:r>
            <a:r>
              <a:rPr lang="en-GB" altLang="en-US" dirty="0" smtClean="0">
                <a:solidFill>
                  <a:schemeClr val="tx1"/>
                </a:solidFill>
              </a:rPr>
              <a:t> for access to all presentations and notes.</a:t>
            </a:r>
            <a:endParaRPr lang="en-GB" altLang="en-US" b="1" i="1" dirty="0" smtClean="0">
              <a:solidFill>
                <a:schemeClr val="tx1"/>
              </a:solidFill>
            </a:endParaRPr>
          </a:p>
        </p:txBody>
      </p:sp>
    </p:spTree>
    <p:extLst>
      <p:ext uri="{BB962C8B-B14F-4D97-AF65-F5344CB8AC3E}">
        <p14:creationId xmlns:p14="http://schemas.microsoft.com/office/powerpoint/2010/main" val="4280351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bwMode="auto">
          <a:xfrm>
            <a:off x="1187624" y="2060848"/>
            <a:ext cx="6841505" cy="2088232"/>
          </a:xfr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pPr algn="ctr" eaLnBrk="1" hangingPunct="1"/>
            <a:r>
              <a:rPr lang="en-GB" altLang="en-US" sz="6000" b="1" dirty="0" smtClean="0">
                <a:solidFill>
                  <a:schemeClr val="tx1"/>
                </a:solidFill>
              </a:rPr>
              <a:t>Conservation of the hazel dormouse</a:t>
            </a:r>
            <a:endParaRPr lang="en-GB" altLang="en-US" sz="6000" b="1" i="1" dirty="0" smtClean="0">
              <a:solidFill>
                <a:schemeClr val="tx1"/>
              </a:solidFill>
            </a:endParaRPr>
          </a:p>
        </p:txBody>
      </p:sp>
    </p:spTree>
    <p:extLst>
      <p:ext uri="{BB962C8B-B14F-4D97-AF65-F5344CB8AC3E}">
        <p14:creationId xmlns:p14="http://schemas.microsoft.com/office/powerpoint/2010/main" val="3539390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xfrm>
            <a:off x="457200" y="274638"/>
            <a:ext cx="8229600" cy="777875"/>
          </a:xfrm>
          <a:solidFill>
            <a:srgbClr val="B7C200"/>
          </a:solidFill>
        </p:spPr>
        <p:txBody>
          <a:bodyPr vert="horz" wrap="square" lIns="91440" tIns="45720" rIns="91440" bIns="45720" numCol="1" anchor="t" anchorCtr="0" compatLnSpc="1">
            <a:prstTxWarp prst="textNoShape">
              <a:avLst/>
            </a:prstTxWarp>
          </a:bodyPr>
          <a:lstStyle/>
          <a:p>
            <a:r>
              <a:rPr lang="en-GB" altLang="en-US" smtClean="0"/>
              <a:t>Dormouse Conservation</a:t>
            </a:r>
          </a:p>
        </p:txBody>
      </p:sp>
      <p:sp>
        <p:nvSpPr>
          <p:cNvPr id="4099"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mtClean="0"/>
              <a:t>Finding Dormice – Survey methods</a:t>
            </a:r>
          </a:p>
          <a:p>
            <a:r>
              <a:rPr lang="en-GB" altLang="en-US" smtClean="0"/>
              <a:t>Dormouse requirements and densities</a:t>
            </a:r>
          </a:p>
          <a:p>
            <a:r>
              <a:rPr lang="en-GB" altLang="en-US" smtClean="0"/>
              <a:t>Problems for the species</a:t>
            </a:r>
          </a:p>
          <a:p>
            <a:r>
              <a:rPr lang="en-GB" altLang="en-US" smtClean="0"/>
              <a:t>Mitigation suggestions</a:t>
            </a:r>
          </a:p>
          <a:p>
            <a:r>
              <a:rPr lang="en-GB" altLang="en-US" smtClean="0"/>
              <a:t>Dormouse re-introductions</a:t>
            </a:r>
          </a:p>
        </p:txBody>
      </p:sp>
    </p:spTree>
    <p:extLst>
      <p:ext uri="{BB962C8B-B14F-4D97-AF65-F5344CB8AC3E}">
        <p14:creationId xmlns:p14="http://schemas.microsoft.com/office/powerpoint/2010/main" val="1198045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a:xfrm>
            <a:off x="457200" y="274638"/>
            <a:ext cx="8315325" cy="850900"/>
          </a:xfrm>
          <a:solidFill>
            <a:srgbClr val="B7C200"/>
          </a:solidFill>
        </p:spPr>
        <p:txBody>
          <a:bodyPr vert="horz" wrap="square" lIns="91440" tIns="45720" rIns="91440" bIns="45720" numCol="1" anchor="t" anchorCtr="0" compatLnSpc="1">
            <a:prstTxWarp prst="textNoShape">
              <a:avLst/>
            </a:prstTxWarp>
          </a:bodyPr>
          <a:lstStyle/>
          <a:p>
            <a:r>
              <a:rPr lang="en-GB" altLang="en-US" smtClean="0"/>
              <a:t>Nest Boxes</a:t>
            </a:r>
          </a:p>
        </p:txBody>
      </p:sp>
      <p:sp>
        <p:nvSpPr>
          <p:cNvPr id="3" name="Content Placeholder 2"/>
          <p:cNvSpPr>
            <a:spLocks noGrp="1"/>
          </p:cNvSpPr>
          <p:nvPr>
            <p:ph idx="1"/>
          </p:nvPr>
        </p:nvSpPr>
        <p:spPr>
          <a:xfrm>
            <a:off x="457200" y="1600200"/>
            <a:ext cx="4691063" cy="4276725"/>
          </a:xfrm>
        </p:spPr>
        <p:txBody>
          <a:bodyPr/>
          <a:lstStyle/>
          <a:p>
            <a:pPr>
              <a:defRPr/>
            </a:pPr>
            <a:r>
              <a:rPr lang="en-GB" dirty="0" smtClean="0"/>
              <a:t>Expensive survey method</a:t>
            </a:r>
          </a:p>
          <a:p>
            <a:pPr>
              <a:defRPr/>
            </a:pPr>
            <a:r>
              <a:rPr lang="en-GB" dirty="0" smtClean="0"/>
              <a:t>Best used on vertical stems</a:t>
            </a:r>
          </a:p>
          <a:p>
            <a:pPr>
              <a:defRPr/>
            </a:pPr>
            <a:r>
              <a:rPr lang="en-GB" dirty="0" smtClean="0"/>
              <a:t>Use for long-term monitoring (NDMP)</a:t>
            </a:r>
          </a:p>
          <a:p>
            <a:pPr lvl="1">
              <a:defRPr/>
            </a:pPr>
            <a:r>
              <a:rPr lang="en-GB" dirty="0" smtClean="0"/>
              <a:t>50 boxes</a:t>
            </a:r>
          </a:p>
          <a:p>
            <a:pPr lvl="1">
              <a:defRPr/>
            </a:pPr>
            <a:r>
              <a:rPr lang="en-GB" dirty="0" smtClean="0"/>
              <a:t>Grid approx. 20m apart.</a:t>
            </a:r>
            <a:r>
              <a:rPr lang="en-GB" sz="2400" dirty="0" smtClean="0"/>
              <a:t> </a:t>
            </a:r>
            <a:endParaRPr lang="en-GB" sz="2400" dirty="0"/>
          </a:p>
          <a:p>
            <a:pPr marL="0" indent="0">
              <a:buFontTx/>
              <a:buNone/>
              <a:defRPr/>
            </a:pPr>
            <a:endParaRPr lang="en-GB" dirty="0" smtClean="0"/>
          </a:p>
          <a:p>
            <a:pPr marL="0" indent="0">
              <a:buFontTx/>
              <a:buNone/>
              <a:defRPr/>
            </a:pPr>
            <a:endParaRPr lang="en-GB" dirty="0"/>
          </a:p>
        </p:txBody>
      </p:sp>
      <p:pic>
        <p:nvPicPr>
          <p:cNvPr id="1126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95888" y="1341438"/>
            <a:ext cx="3576637" cy="536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4873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xfrm>
            <a:off x="154282" y="188640"/>
            <a:ext cx="8856662" cy="850900"/>
          </a:xfrm>
          <a:solidFill>
            <a:srgbClr val="B7C200"/>
          </a:solidFill>
        </p:spPr>
        <p:txBody>
          <a:bodyPr vert="horz" wrap="square" lIns="91440" tIns="45720" rIns="91440" bIns="45720" numCol="1" anchor="t" anchorCtr="0" compatLnSpc="1">
            <a:prstTxWarp prst="textNoShape">
              <a:avLst/>
            </a:prstTxWarp>
          </a:bodyPr>
          <a:lstStyle/>
          <a:p>
            <a:pPr algn="l"/>
            <a:r>
              <a:rPr lang="en-GB" altLang="en-US" smtClean="0"/>
              <a:t>Dormouse surveys - Good practice</a:t>
            </a:r>
          </a:p>
        </p:txBody>
      </p:sp>
      <p:sp>
        <p:nvSpPr>
          <p:cNvPr id="13315" name="Content Placeholder 2"/>
          <p:cNvSpPr>
            <a:spLocks noGrp="1"/>
          </p:cNvSpPr>
          <p:nvPr>
            <p:ph idx="1"/>
          </p:nvPr>
        </p:nvSpPr>
        <p:spPr bwMode="auto">
          <a:xfrm>
            <a:off x="136526" y="1274990"/>
            <a:ext cx="4691062" cy="53943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dirty="0" smtClean="0"/>
              <a:t>Does site fall in known range</a:t>
            </a:r>
          </a:p>
          <a:p>
            <a:r>
              <a:rPr lang="en-GB" altLang="en-US" dirty="0" smtClean="0"/>
              <a:t>Check for existing records (LRC, NBN)</a:t>
            </a:r>
          </a:p>
          <a:p>
            <a:r>
              <a:rPr lang="en-GB" altLang="en-US" dirty="0" smtClean="0"/>
              <a:t>Are dormice known to be present?</a:t>
            </a:r>
          </a:p>
          <a:p>
            <a:r>
              <a:rPr lang="en-GB" altLang="en-US" dirty="0" smtClean="0"/>
              <a:t>Conduct survey</a:t>
            </a:r>
          </a:p>
          <a:p>
            <a:r>
              <a:rPr lang="en-GB" altLang="en-US" dirty="0" smtClean="0"/>
              <a:t>Report presence of dormice to LRC</a:t>
            </a:r>
          </a:p>
        </p:txBody>
      </p:sp>
      <p:pic>
        <p:nvPicPr>
          <p:cNvPr id="13316" name="Picture 5" descr="DormouseDistribution1988-2007_forI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7588" y="1341438"/>
            <a:ext cx="4183062" cy="518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2929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a:xfrm>
            <a:off x="457200" y="274638"/>
            <a:ext cx="8229600" cy="777875"/>
          </a:xfrm>
          <a:solidFill>
            <a:srgbClr val="B7C200"/>
          </a:solidFill>
        </p:spPr>
        <p:txBody>
          <a:bodyPr vert="horz" wrap="square" lIns="91440" tIns="45720" rIns="91440" bIns="45720" numCol="1" anchor="t" anchorCtr="0" compatLnSpc="1">
            <a:prstTxWarp prst="textNoShape">
              <a:avLst/>
            </a:prstTxWarp>
          </a:bodyPr>
          <a:lstStyle/>
          <a:p>
            <a:r>
              <a:rPr lang="en-GB" altLang="en-US" smtClean="0"/>
              <a:t>Where to look for dormouse </a:t>
            </a:r>
          </a:p>
        </p:txBody>
      </p:sp>
      <p:sp>
        <p:nvSpPr>
          <p:cNvPr id="15363" name="Content Placeholder 2"/>
          <p:cNvSpPr>
            <a:spLocks noGrp="1"/>
          </p:cNvSpPr>
          <p:nvPr>
            <p:ph idx="1"/>
          </p:nvPr>
        </p:nvSpPr>
        <p:spPr bwMode="auto">
          <a:xfrm>
            <a:off x="395288" y="1196975"/>
            <a:ext cx="8424862" cy="4032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GB" altLang="en-US" dirty="0" smtClean="0"/>
              <a:t>Woodland but hazel is not crucial</a:t>
            </a:r>
          </a:p>
          <a:p>
            <a:pPr lvl="1"/>
            <a:r>
              <a:rPr lang="en-GB" altLang="en-US" dirty="0" smtClean="0"/>
              <a:t>Conifer wood</a:t>
            </a:r>
          </a:p>
          <a:p>
            <a:pPr lvl="1"/>
            <a:r>
              <a:rPr lang="en-GB" altLang="en-US" dirty="0" smtClean="0"/>
              <a:t>Scrub</a:t>
            </a:r>
          </a:p>
          <a:p>
            <a:pPr lvl="1"/>
            <a:r>
              <a:rPr lang="en-GB" altLang="en-US" dirty="0" smtClean="0"/>
              <a:t>Hedgerow</a:t>
            </a:r>
          </a:p>
          <a:p>
            <a:pPr lvl="1"/>
            <a:r>
              <a:rPr lang="en-GB" altLang="en-US" dirty="0" smtClean="0"/>
              <a:t>Small habitat areas</a:t>
            </a:r>
          </a:p>
          <a:p>
            <a:pPr lvl="1"/>
            <a:r>
              <a:rPr lang="en-GB" altLang="en-US" dirty="0" smtClean="0"/>
              <a:t>Roadside/</a:t>
            </a:r>
            <a:r>
              <a:rPr lang="en-GB" altLang="en-US" dirty="0" err="1" smtClean="0"/>
              <a:t>railside</a:t>
            </a:r>
            <a:r>
              <a:rPr lang="en-GB" altLang="en-US" dirty="0" smtClean="0"/>
              <a:t> verges</a:t>
            </a:r>
          </a:p>
          <a:p>
            <a:pPr lvl="1"/>
            <a:r>
              <a:rPr lang="en-GB" altLang="en-US" dirty="0" smtClean="0"/>
              <a:t>Dormice are probably under-recorded</a:t>
            </a:r>
          </a:p>
        </p:txBody>
      </p:sp>
      <p:sp>
        <p:nvSpPr>
          <p:cNvPr id="15364" name="Title 1"/>
          <p:cNvSpPr txBox="1">
            <a:spLocks/>
          </p:cNvSpPr>
          <p:nvPr/>
        </p:nvSpPr>
        <p:spPr bwMode="auto">
          <a:xfrm>
            <a:off x="530225" y="5187950"/>
            <a:ext cx="8229600" cy="1295400"/>
          </a:xfrm>
          <a:prstGeom prst="rect">
            <a:avLst/>
          </a:prstGeom>
          <a:solidFill>
            <a:srgbClr val="B7C200"/>
          </a:solidFill>
          <a:ln>
            <a:noFill/>
          </a:ln>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r>
              <a:rPr lang="en-GB" altLang="en-US" sz="3600" dirty="0">
                <a:solidFill>
                  <a:schemeClr val="bg1"/>
                </a:solidFill>
                <a:latin typeface="Calibri" panose="020F0502020204030204" pitchFamily="34" charset="0"/>
                <a:cs typeface="Calibri" panose="020F0502020204030204" pitchFamily="34" charset="0"/>
              </a:rPr>
              <a:t>Dormice may be present in any wood or scrub habitat within their range</a:t>
            </a:r>
          </a:p>
        </p:txBody>
      </p:sp>
    </p:spTree>
    <p:extLst>
      <p:ext uri="{BB962C8B-B14F-4D97-AF65-F5344CB8AC3E}">
        <p14:creationId xmlns:p14="http://schemas.microsoft.com/office/powerpoint/2010/main" val="670673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457200" y="274638"/>
            <a:ext cx="8330324" cy="850900"/>
          </a:xfrm>
          <a:solidFill>
            <a:srgbClr val="B7C200"/>
          </a:solidFill>
        </p:spPr>
        <p:txBody>
          <a:bodyPr vert="horz" wrap="square" lIns="91440" tIns="45720" rIns="91440" bIns="45720" numCol="1" anchor="t" anchorCtr="0" compatLnSpc="1">
            <a:prstTxWarp prst="textNoShape">
              <a:avLst/>
            </a:prstTxWarp>
          </a:bodyPr>
          <a:lstStyle/>
          <a:p>
            <a:r>
              <a:rPr lang="en-GB" altLang="en-US" smtClean="0"/>
              <a:t>Dormouse reintroductions</a:t>
            </a:r>
          </a:p>
        </p:txBody>
      </p:sp>
      <p:sp>
        <p:nvSpPr>
          <p:cNvPr id="20483" name="Content Placeholder 2"/>
          <p:cNvSpPr>
            <a:spLocks noGrp="1"/>
          </p:cNvSpPr>
          <p:nvPr>
            <p:ph idx="1"/>
          </p:nvPr>
        </p:nvSpPr>
        <p:spPr bwMode="auto">
          <a:xfrm>
            <a:off x="442913" y="2205038"/>
            <a:ext cx="4608512" cy="452596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n-GB" dirty="0" smtClean="0"/>
              <a:t>Substitute for natural </a:t>
            </a:r>
            <a:r>
              <a:rPr lang="en-GB" dirty="0" err="1" smtClean="0"/>
              <a:t>recolonisation</a:t>
            </a:r>
            <a:endParaRPr lang="en-GB" dirty="0" smtClean="0"/>
          </a:p>
          <a:p>
            <a:pPr>
              <a:defRPr/>
            </a:pPr>
            <a:r>
              <a:rPr lang="en-GB" dirty="0" smtClean="0"/>
              <a:t>Restore lost range</a:t>
            </a:r>
          </a:p>
          <a:p>
            <a:pPr>
              <a:defRPr/>
            </a:pPr>
            <a:r>
              <a:rPr lang="en-GB" dirty="0" smtClean="0"/>
              <a:t>Stimulate conservation effort</a:t>
            </a:r>
          </a:p>
          <a:p>
            <a:pPr>
              <a:defRPr/>
            </a:pPr>
            <a:r>
              <a:rPr lang="en-GB" dirty="0" smtClean="0"/>
              <a:t>Focus for landscape restoration</a:t>
            </a:r>
          </a:p>
          <a:p>
            <a:pPr marL="0" indent="0">
              <a:buFontTx/>
              <a:buNone/>
              <a:defRPr/>
            </a:pPr>
            <a:endParaRPr lang="en-US" dirty="0" smtClean="0"/>
          </a:p>
        </p:txBody>
      </p:sp>
      <p:pic>
        <p:nvPicPr>
          <p:cNvPr id="204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5162" y="1435430"/>
            <a:ext cx="3662362" cy="3933825"/>
          </a:xfrm>
          <a:prstGeom prst="rect">
            <a:avLst/>
          </a:prstGeom>
          <a:noFill/>
          <a:ln>
            <a:noFill/>
          </a:ln>
          <a:effectLst/>
          <a:extLst>
            <a:ext uri="{909E8E84-426E-40DD-AFC4-6F175D3DCCD1}">
              <a14:hiddenFill xmlns:a14="http://schemas.microsoft.com/office/drawing/2010/main">
                <a:solidFill>
                  <a:srgbClr val="008000">
                    <a:alpha val="10196"/>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485" name="Rectangle 2"/>
          <p:cNvSpPr txBox="1">
            <a:spLocks noChangeArrowheads="1"/>
          </p:cNvSpPr>
          <p:nvPr/>
        </p:nvSpPr>
        <p:spPr bwMode="auto">
          <a:xfrm>
            <a:off x="446088" y="1444625"/>
            <a:ext cx="51435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l"/>
            <a:r>
              <a:rPr lang="en-GB" altLang="en-US" sz="3600">
                <a:solidFill>
                  <a:schemeClr val="tx2"/>
                </a:solidFill>
                <a:latin typeface="Arial" charset="0"/>
              </a:rPr>
              <a:t>Why reintroductions?</a:t>
            </a:r>
          </a:p>
        </p:txBody>
      </p:sp>
    </p:spTree>
    <p:extLst>
      <p:ext uri="{BB962C8B-B14F-4D97-AF65-F5344CB8AC3E}">
        <p14:creationId xmlns:p14="http://schemas.microsoft.com/office/powerpoint/2010/main" val="2280664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5"/>
          <p:cNvSpPr>
            <a:spLocks noGrp="1" noChangeArrowheads="1"/>
          </p:cNvSpPr>
          <p:nvPr>
            <p:ph type="title"/>
          </p:nvPr>
        </p:nvSpPr>
        <p:spPr bwMode="auto">
          <a:xfrm>
            <a:off x="179512" y="115888"/>
            <a:ext cx="4560888" cy="1368425"/>
          </a:xfrm>
          <a:solidFill>
            <a:srgbClr val="B7C200"/>
          </a:solidFill>
        </p:spPr>
        <p:txBody>
          <a:bodyPr vert="horz" wrap="square" lIns="91440" tIns="45720" rIns="91440" bIns="45720" numCol="1" anchor="t" anchorCtr="0" compatLnSpc="1">
            <a:prstTxWarp prst="textNoShape">
              <a:avLst/>
            </a:prstTxWarp>
          </a:bodyPr>
          <a:lstStyle/>
          <a:p>
            <a:pPr algn="l" eaLnBrk="1" hangingPunct="1"/>
            <a:r>
              <a:rPr lang="en-GB" altLang="en-US" sz="4000" dirty="0" smtClean="0">
                <a:solidFill>
                  <a:schemeClr val="bg1"/>
                </a:solidFill>
                <a:latin typeface="Calibri" panose="020F0502020204030204" pitchFamily="34" charset="0"/>
                <a:cs typeface="Calibri" panose="020F0502020204030204" pitchFamily="34" charset="0"/>
              </a:rPr>
              <a:t>Why are dormice good?</a:t>
            </a:r>
            <a:endParaRPr lang="en-US" altLang="en-US" sz="4000" dirty="0" smtClean="0">
              <a:solidFill>
                <a:schemeClr val="bg1"/>
              </a:solidFill>
              <a:latin typeface="Calibri" panose="020F0502020204030204" pitchFamily="34" charset="0"/>
              <a:cs typeface="Calibri" panose="020F0502020204030204" pitchFamily="34" charset="0"/>
            </a:endParaRPr>
          </a:p>
        </p:txBody>
      </p:sp>
      <p:sp>
        <p:nvSpPr>
          <p:cNvPr id="21507" name="Rectangle 14"/>
          <p:cNvSpPr>
            <a:spLocks noGrp="1" noChangeArrowheads="1"/>
          </p:cNvSpPr>
          <p:nvPr>
            <p:ph type="body" sz="half" idx="1"/>
          </p:nvPr>
        </p:nvSpPr>
        <p:spPr bwMode="auto">
          <a:xfrm>
            <a:off x="468313" y="1628775"/>
            <a:ext cx="3816350" cy="3668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GB" altLang="en-US" sz="2800" smtClean="0"/>
              <a:t>Key species</a:t>
            </a:r>
          </a:p>
          <a:p>
            <a:pPr lvl="1" eaLnBrk="1" hangingPunct="1"/>
            <a:r>
              <a:rPr lang="en-GB" altLang="en-US" sz="2400" smtClean="0"/>
              <a:t>Plant diversity</a:t>
            </a:r>
          </a:p>
          <a:p>
            <a:pPr lvl="1" eaLnBrk="1" hangingPunct="1"/>
            <a:r>
              <a:rPr lang="en-GB" altLang="en-US" sz="2400" smtClean="0"/>
              <a:t>Shrub structure</a:t>
            </a:r>
          </a:p>
          <a:p>
            <a:pPr eaLnBrk="1" hangingPunct="1"/>
            <a:r>
              <a:rPr lang="en-GB" altLang="en-US" sz="2800" smtClean="0"/>
              <a:t>Woodlands</a:t>
            </a:r>
          </a:p>
          <a:p>
            <a:pPr eaLnBrk="1" hangingPunct="1"/>
            <a:r>
              <a:rPr lang="en-GB" altLang="en-US" sz="2800" smtClean="0"/>
              <a:t>Hedgerows</a:t>
            </a:r>
          </a:p>
          <a:p>
            <a:pPr eaLnBrk="1" hangingPunct="1"/>
            <a:r>
              <a:rPr lang="en-GB" altLang="en-US" sz="2800" smtClean="0"/>
              <a:t>Scrub</a:t>
            </a:r>
          </a:p>
          <a:p>
            <a:pPr eaLnBrk="1" hangingPunct="1"/>
            <a:r>
              <a:rPr lang="en-GB" altLang="en-US" sz="2800" smtClean="0"/>
              <a:t>Responsibility</a:t>
            </a:r>
          </a:p>
        </p:txBody>
      </p:sp>
      <p:pic>
        <p:nvPicPr>
          <p:cNvPr id="21508"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59338" y="115888"/>
            <a:ext cx="3962400" cy="526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Rectangle 15"/>
          <p:cNvSpPr txBox="1">
            <a:spLocks noChangeArrowheads="1"/>
          </p:cNvSpPr>
          <p:nvPr/>
        </p:nvSpPr>
        <p:spPr bwMode="auto">
          <a:xfrm>
            <a:off x="198438" y="5445125"/>
            <a:ext cx="8642350" cy="1301750"/>
          </a:xfrm>
          <a:prstGeom prst="rect">
            <a:avLst/>
          </a:prstGeom>
          <a:solidFill>
            <a:srgbClr val="B7C200"/>
          </a:solidFill>
          <a:ln>
            <a:noFill/>
          </a:ln>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eaLnBrk="1" hangingPunct="1"/>
            <a:r>
              <a:rPr lang="en-GB" altLang="en-US" sz="4000" dirty="0">
                <a:solidFill>
                  <a:schemeClr val="bg1"/>
                </a:solidFill>
                <a:latin typeface="Calibri" panose="020F0502020204030204" pitchFamily="34" charset="0"/>
                <a:cs typeface="Calibri" panose="020F0502020204030204" pitchFamily="34" charset="0"/>
              </a:rPr>
              <a:t>What’s good for dormice is good for many other species</a:t>
            </a:r>
            <a:endParaRPr lang="en-US" altLang="en-US" sz="4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40951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t="3487" b="4878"/>
          <a:stretch/>
        </p:blipFill>
        <p:spPr>
          <a:xfrm>
            <a:off x="323528" y="1628800"/>
            <a:ext cx="4951208" cy="522920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55346" y="-27384"/>
            <a:ext cx="1653158" cy="1656184"/>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1412776"/>
            <a:ext cx="8784976" cy="310187"/>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76056" y="1593228"/>
            <a:ext cx="3888432" cy="2627860"/>
          </a:xfrm>
          <a:prstGeom prst="rect">
            <a:avLst/>
          </a:prstGeom>
        </p:spPr>
      </p:pic>
      <p:sp>
        <p:nvSpPr>
          <p:cNvPr id="10" name="TextBox 9"/>
          <p:cNvSpPr txBox="1"/>
          <p:nvPr/>
        </p:nvSpPr>
        <p:spPr>
          <a:xfrm>
            <a:off x="4139952" y="6444044"/>
            <a:ext cx="5112568" cy="338554"/>
          </a:xfrm>
          <a:prstGeom prst="rect">
            <a:avLst/>
          </a:prstGeom>
          <a:noFill/>
        </p:spPr>
        <p:txBody>
          <a:bodyPr wrap="square" rtlCol="0">
            <a:spAutoFit/>
          </a:bodyPr>
          <a:lstStyle/>
          <a:p>
            <a:pPr algn="ctr"/>
            <a:r>
              <a:rPr lang="en-GB" sz="800" dirty="0" smtClean="0"/>
              <a:t>People’s Trust for Endangered Species,</a:t>
            </a:r>
            <a:r>
              <a:rPr lang="en-GB" sz="800" baseline="0" dirty="0" smtClean="0"/>
              <a:t> 3 Cloisters House, 8 Battersea Park Road, London SW8 4BG</a:t>
            </a:r>
          </a:p>
          <a:p>
            <a:pPr algn="ctr"/>
            <a:r>
              <a:rPr lang="en-GB" sz="800" baseline="0" dirty="0" smtClean="0"/>
              <a:t>Registered charity no 274206</a:t>
            </a:r>
            <a:endParaRPr lang="en-GB" sz="800" dirty="0"/>
          </a:p>
        </p:txBody>
      </p:sp>
    </p:spTree>
    <p:extLst>
      <p:ext uri="{BB962C8B-B14F-4D97-AF65-F5344CB8AC3E}">
        <p14:creationId xmlns:p14="http://schemas.microsoft.com/office/powerpoint/2010/main" val="1336161067"/>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8000">
            <a:alpha val="10001"/>
          </a:srgb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rgbClr val="008000">
            <a:alpha val="10001"/>
          </a:srgb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8000">
            <a:alpha val="10001"/>
          </a:srgb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rgbClr val="008000">
            <a:alpha val="10001"/>
          </a:srgb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PTES">
      <a:dk1>
        <a:sysClr val="windowText" lastClr="000000"/>
      </a:dk1>
      <a:lt1>
        <a:srgbClr val="FFFFFF"/>
      </a:lt1>
      <a:dk2>
        <a:srgbClr val="B7C200"/>
      </a:dk2>
      <a:lt2>
        <a:srgbClr val="009DB5"/>
      </a:lt2>
      <a:accent1>
        <a:srgbClr val="E0006D"/>
      </a:accent1>
      <a:accent2>
        <a:srgbClr val="A68900"/>
      </a:accent2>
      <a:accent3>
        <a:srgbClr val="00967C"/>
      </a:accent3>
      <a:accent4>
        <a:srgbClr val="75328A"/>
      </a:accent4>
      <a:accent5>
        <a:srgbClr val="928782"/>
      </a:accent5>
      <a:accent6>
        <a:srgbClr val="F39118"/>
      </a:accent6>
      <a:hlink>
        <a:srgbClr val="E0006D"/>
      </a:hlink>
      <a:folHlink>
        <a:srgbClr val="009DB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15011</TotalTime>
  <Words>205</Words>
  <Application>Microsoft Office PowerPoint</Application>
  <PresentationFormat>On-screen Show (4:3)</PresentationFormat>
  <Paragraphs>51</Paragraphs>
  <Slides>9</Slides>
  <Notes>5</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3_Office Theme</vt:lpstr>
      <vt:lpstr>Custom Design</vt:lpstr>
      <vt:lpstr>Office Theme</vt:lpstr>
      <vt:lpstr>This is a sample from the Conservation of the hazel dormouse presentation.  You are free to use either the whole presentation, individual slides or content within them.   Notes are available for each presentation  Please email ian.white@ptes.org for access to all presentations and notes.</vt:lpstr>
      <vt:lpstr>Conservation of the hazel dormouse</vt:lpstr>
      <vt:lpstr>Dormouse Conservation</vt:lpstr>
      <vt:lpstr>Nest Boxes</vt:lpstr>
      <vt:lpstr>Dormouse surveys - Good practice</vt:lpstr>
      <vt:lpstr>Where to look for dormouse </vt:lpstr>
      <vt:lpstr>Dormouse reintroductions</vt:lpstr>
      <vt:lpstr>Why are dormice good?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Hazel Dormouse</dc:title>
  <dc:creator>Ian White</dc:creator>
  <cp:lastModifiedBy>Owner</cp:lastModifiedBy>
  <cp:revision>248</cp:revision>
  <cp:lastPrinted>2014-07-30T09:43:12Z</cp:lastPrinted>
  <dcterms:created xsi:type="dcterms:W3CDTF">2005-06-27T14:10:51Z</dcterms:created>
  <dcterms:modified xsi:type="dcterms:W3CDTF">2014-09-01T10:58:14Z</dcterms:modified>
</cp:coreProperties>
</file>