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ms-powerpoint.presentation.macroEnabled.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65" r:id="rId3"/>
    <p:sldId id="257" r:id="rId4"/>
    <p:sldId id="266" r:id="rId5"/>
    <p:sldId id="258" r:id="rId6"/>
    <p:sldId id="267" r:id="rId7"/>
    <p:sldId id="259" r:id="rId8"/>
    <p:sldId id="260" r:id="rId9"/>
    <p:sldId id="261" r:id="rId10"/>
    <p:sldId id="262" r:id="rId11"/>
    <p:sldId id="263" r:id="rId12"/>
    <p:sldId id="268" r:id="rId13"/>
    <p:sldId id="269" r:id="rId14"/>
    <p:sldId id="270" r:id="rId15"/>
    <p:sldId id="271" r:id="rId16"/>
    <p:sldId id="272" r:id="rId17"/>
    <p:sldId id="264" r:id="rId18"/>
    <p:sldId id="273" r:id="rId19"/>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6408" autoAdjust="0"/>
  </p:normalViewPr>
  <p:slideViewPr>
    <p:cSldViewPr>
      <p:cViewPr varScale="1">
        <p:scale>
          <a:sx n="95" d="100"/>
          <a:sy n="95" d="100"/>
        </p:scale>
        <p:origin x="-174" y="-90"/>
      </p:cViewPr>
      <p:guideLst>
        <p:guide orient="horz" pos="2160"/>
        <p:guide pos="2880"/>
      </p:guideLst>
    </p:cSldViewPr>
  </p:slideViewPr>
  <p:outlineViewPr>
    <p:cViewPr>
      <p:scale>
        <a:sx n="33" d="100"/>
        <a:sy n="33" d="100"/>
      </p:scale>
      <p:origin x="246" y="21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96" y="-114"/>
      </p:cViewPr>
      <p:guideLst>
        <p:guide orient="horz" pos="3126"/>
        <p:guide pos="21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smtClean="0"/>
            </a:lvl1pPr>
          </a:lstStyle>
          <a:p>
            <a:pPr>
              <a:defRPr/>
            </a:pPr>
            <a:fld id="{76E02AF0-9400-4DBF-A259-2BFF748AA751}" type="datetimeFigureOut">
              <a:rPr lang="en-US"/>
              <a:pPr>
                <a:defRPr/>
              </a:pPr>
              <a:t>9/22/2009</a:t>
            </a:fld>
            <a:endParaRPr lang="en-GB"/>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smtClean="0"/>
            </a:lvl1pPr>
          </a:lstStyle>
          <a:p>
            <a:pPr>
              <a:defRPr/>
            </a:pPr>
            <a:endParaRPr lang="en-GB"/>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smtClean="0"/>
            </a:lvl1pPr>
          </a:lstStyle>
          <a:p>
            <a:pPr>
              <a:defRPr/>
            </a:pPr>
            <a:fld id="{8DB16BC1-CAE7-47E6-A8D3-7A584DF6A6DB}"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9219"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9460"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9223"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DBA38F2-7A96-46D1-8E0E-4ED6F8084BB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5EAC4E2-2EDE-45B2-8FC6-E2ACF8732720}" type="slidenum">
              <a:rPr lang="en-US"/>
              <a:pPr/>
              <a:t>1</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Arial" charset="0"/>
              </a:rPr>
              <a:t>Welcome to the mammal detectives workshop. Today you are to become temporary members of the Woodland Crime Scene Investigation Unit. Your task will be to learn enough mammal detecting skills to solve a crime, and pick out the guilty mammal from a line up of five suspects. But first let me introduce the crime itself… </a:t>
            </a:r>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(Depending</a:t>
            </a:r>
            <a:r>
              <a:rPr lang="en-GB" baseline="0" dirty="0" smtClean="0"/>
              <a:t> on time and ability you may wish to read all or part of each profile. Key pieces of evidence to point out are : range and habitat, what time of day the mammal is active, ability to look for food, habitat and diet.)</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DBA38F2-7A96-46D1-8E0E-4ED6F8084BB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(Depending</a:t>
            </a:r>
            <a:r>
              <a:rPr lang="en-GB" baseline="0" dirty="0" smtClean="0"/>
              <a:t> on time and ability you may wish to read all or part of each profile. Key pieces of evidence to point out are : range and habitat, what time of day the mammal is active, ability to look for food, habitat and diet.)</a:t>
            </a:r>
            <a:endParaRPr lang="en-GB" dirty="0"/>
          </a:p>
        </p:txBody>
      </p:sp>
      <p:sp>
        <p:nvSpPr>
          <p:cNvPr id="4" name="Slide Number Placeholder 3"/>
          <p:cNvSpPr>
            <a:spLocks noGrp="1"/>
          </p:cNvSpPr>
          <p:nvPr>
            <p:ph type="sldNum" sz="quarter" idx="10"/>
          </p:nvPr>
        </p:nvSpPr>
        <p:spPr/>
        <p:txBody>
          <a:bodyPr/>
          <a:lstStyle/>
          <a:p>
            <a:pPr>
              <a:defRPr/>
            </a:pPr>
            <a:fld id="{ADBA38F2-7A96-46D1-8E0E-4ED6F8084BB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4214" y="744538"/>
            <a:ext cx="4960938" cy="3722687"/>
          </a:xfrm>
        </p:spPr>
      </p:sp>
      <p:sp>
        <p:nvSpPr>
          <p:cNvPr id="3" name="Notes Placeholder 2"/>
          <p:cNvSpPr>
            <a:spLocks noGrp="1"/>
          </p:cNvSpPr>
          <p:nvPr>
            <p:ph type="body" idx="1"/>
          </p:nvPr>
        </p:nvSpPr>
        <p:spPr/>
        <p:txBody>
          <a:bodyPr>
            <a:normAutofit/>
          </a:bodyPr>
          <a:lstStyle/>
          <a:p>
            <a:r>
              <a:rPr lang="en-GB" dirty="0" smtClean="0"/>
              <a:t>As we have several suspects still in the running we need to look at some physical</a:t>
            </a:r>
            <a:r>
              <a:rPr lang="en-GB" baseline="0" dirty="0" smtClean="0"/>
              <a:t> evidence to back up the circumstantial evidence to lead us to the guilty mammal. This will require excellent identification skills to examine evidence found by the police at the scene of the crime.</a:t>
            </a:r>
            <a:endParaRPr lang="en-GB" dirty="0"/>
          </a:p>
        </p:txBody>
      </p:sp>
      <p:sp>
        <p:nvSpPr>
          <p:cNvPr id="4" name="Slide Number Placeholder 3"/>
          <p:cNvSpPr>
            <a:spLocks noGrp="1"/>
          </p:cNvSpPr>
          <p:nvPr>
            <p:ph type="sldNum" sz="quarter" idx="10"/>
          </p:nvPr>
        </p:nvSpPr>
        <p:spPr/>
        <p:txBody>
          <a:bodyPr/>
          <a:lstStyle/>
          <a:p>
            <a:pPr>
              <a:defRPr/>
            </a:pPr>
            <a:fld id="{ADBA38F2-7A96-46D1-8E0E-4ED6F8084BB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4214" y="744538"/>
            <a:ext cx="4960938" cy="3722687"/>
          </a:xfrm>
        </p:spPr>
      </p:sp>
      <p:sp>
        <p:nvSpPr>
          <p:cNvPr id="3" name="Notes Placeholder 2"/>
          <p:cNvSpPr>
            <a:spLocks noGrp="1"/>
          </p:cNvSpPr>
          <p:nvPr>
            <p:ph type="body" idx="1"/>
          </p:nvPr>
        </p:nvSpPr>
        <p:spPr/>
        <p:txBody>
          <a:bodyPr>
            <a:normAutofit/>
          </a:bodyPr>
          <a:lstStyle/>
          <a:p>
            <a:r>
              <a:rPr lang="en-GB" dirty="0" smtClean="0"/>
              <a:t>(Hand out nuts/photo</a:t>
            </a:r>
            <a:r>
              <a:rPr lang="en-GB" baseline="0" dirty="0" smtClean="0"/>
              <a:t> of nut to share within the groups, and magnifiers if available) Here we have exhibit B- some of Mr </a:t>
            </a:r>
            <a:r>
              <a:rPr lang="en-GB" baseline="0" dirty="0" err="1" smtClean="0"/>
              <a:t>Flavicollis</a:t>
            </a:r>
            <a:r>
              <a:rPr lang="en-GB" baseline="0" dirty="0" smtClean="0"/>
              <a:t>’ hazel</a:t>
            </a:r>
            <a:r>
              <a:rPr lang="en-GB" dirty="0" smtClean="0"/>
              <a:t> n</a:t>
            </a:r>
            <a:r>
              <a:rPr lang="en-GB" baseline="0" dirty="0" smtClean="0"/>
              <a:t>uts that were left behind in his hole. Stupidly the guilty mammal couldn’t resist a nibble of a nut or two and left behind the shells. These shells have teeth marks on them and you need to match them up to one of these pictures. (ANSWER:DORMOUSE).</a:t>
            </a:r>
            <a:endParaRPr lang="en-GB" dirty="0"/>
          </a:p>
        </p:txBody>
      </p:sp>
      <p:sp>
        <p:nvSpPr>
          <p:cNvPr id="4" name="Slide Number Placeholder 3"/>
          <p:cNvSpPr>
            <a:spLocks noGrp="1"/>
          </p:cNvSpPr>
          <p:nvPr>
            <p:ph type="sldNum" sz="quarter" idx="10"/>
          </p:nvPr>
        </p:nvSpPr>
        <p:spPr/>
        <p:txBody>
          <a:bodyPr/>
          <a:lstStyle/>
          <a:p>
            <a:pPr>
              <a:defRPr/>
            </a:pPr>
            <a:fld id="{ADBA38F2-7A96-46D1-8E0E-4ED6F8084BBA}"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Before we accuse anyone,</a:t>
            </a:r>
            <a:r>
              <a:rPr lang="en-GB" baseline="0" dirty="0" smtClean="0"/>
              <a:t> we have our last piece of evidence, exhibit C. (Hand out the leaves and keys to share within groups). These are a few leaves left behind in Mr. </a:t>
            </a:r>
            <a:r>
              <a:rPr lang="en-GB" baseline="0" dirty="0" err="1" smtClean="0"/>
              <a:t>Flavicolllis</a:t>
            </a:r>
            <a:r>
              <a:rPr lang="en-GB" baseline="0" dirty="0" smtClean="0"/>
              <a:t>’ hollow by the perpetrator. You need to identify what type of leaves they are and then ,using the circumstantial evidence, who would have left them behind. You have a short description here and some photos to help you identify the leaves. You must look very closely at the shape of the leaves, the size, the texture etc. (ANSWER:HONEYSUCKLE. Look back at the suspect profiles to pick out of the information who may lik</a:t>
            </a:r>
            <a:r>
              <a:rPr lang="en-GB" dirty="0" smtClean="0"/>
              <a:t>e </a:t>
            </a:r>
            <a:r>
              <a:rPr lang="en-GB" baseline="0" dirty="0" smtClean="0"/>
              <a:t>to eat honeysuckle or use it to build a home. ANSWER:DORMOUSE)</a:t>
            </a:r>
            <a:endParaRPr lang="en-GB" dirty="0"/>
          </a:p>
        </p:txBody>
      </p:sp>
      <p:sp>
        <p:nvSpPr>
          <p:cNvPr id="4" name="Slide Number Placeholder 3"/>
          <p:cNvSpPr>
            <a:spLocks noGrp="1"/>
          </p:cNvSpPr>
          <p:nvPr>
            <p:ph type="sldNum" sz="quarter" idx="10"/>
          </p:nvPr>
        </p:nvSpPr>
        <p:spPr/>
        <p:txBody>
          <a:bodyPr/>
          <a:lstStyle/>
          <a:p>
            <a:pPr>
              <a:defRPr/>
            </a:pPr>
            <a:fld id="{ADBA38F2-7A96-46D1-8E0E-4ED6F8084BBA}"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DBA38F2-7A96-46D1-8E0E-4ED6F8084BBA}"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DBA38F2-7A96-46D1-8E0E-4ED6F8084BB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(Review the evidence</a:t>
            </a:r>
            <a:r>
              <a:rPr lang="en-GB" baseline="0" dirty="0" smtClean="0"/>
              <a:t> for each suspect as a class and ask each group to decide amongst themselves who they think stole the hazel nuts. Take a class vote as to who they think is guilty. ANSWER:DORMOUSE). Were you correct? Let’s find out because shortly after the </a:t>
            </a:r>
            <a:r>
              <a:rPr lang="en-GB" dirty="0" smtClean="0"/>
              <a:t>woodland police </a:t>
            </a:r>
            <a:r>
              <a:rPr lang="en-GB" baseline="0" dirty="0" smtClean="0"/>
              <a:t>arrested our suspects, one of them confessed….</a:t>
            </a:r>
            <a:endParaRPr lang="en-GB" dirty="0"/>
          </a:p>
        </p:txBody>
      </p:sp>
      <p:sp>
        <p:nvSpPr>
          <p:cNvPr id="4" name="Slide Number Placeholder 3"/>
          <p:cNvSpPr>
            <a:spLocks noGrp="1"/>
          </p:cNvSpPr>
          <p:nvPr>
            <p:ph type="sldNum" sz="quarter" idx="10"/>
          </p:nvPr>
        </p:nvSpPr>
        <p:spPr/>
        <p:txBody>
          <a:bodyPr/>
          <a:lstStyle/>
          <a:p>
            <a:pPr>
              <a:defRPr/>
            </a:pPr>
            <a:fld id="{ADBA38F2-7A96-46D1-8E0E-4ED6F8084BBA}"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our culprit , Honey the common or hazel dormouse. Honey is nocturnal. Under the cover of night she used her excellent climbing skills to scale the tree where Mr </a:t>
            </a:r>
            <a:r>
              <a:rPr lang="en-GB" dirty="0" err="1" smtClean="0"/>
              <a:t>Flavicollis</a:t>
            </a:r>
            <a:r>
              <a:rPr lang="en-GB" dirty="0" smtClean="0"/>
              <a:t> had his winter store. Having taken the nuts, Honey could not resist eating one or two of them before she hurried away. She also trailed some honeysuckle nesting material behind her. Honey confessed to the police and apologised to Mr </a:t>
            </a:r>
            <a:r>
              <a:rPr lang="en-GB" dirty="0" err="1" smtClean="0"/>
              <a:t>Flavicollis</a:t>
            </a:r>
            <a:r>
              <a:rPr lang="en-GB" dirty="0" smtClean="0"/>
              <a:t>. He was very understanding as he realised Honey needed the hazel nuts to fatten her up ready for her winter hibernation. Being a yellow necked mouse, Mr </a:t>
            </a:r>
            <a:r>
              <a:rPr lang="en-GB" dirty="0" err="1" smtClean="0"/>
              <a:t>Flavicollis</a:t>
            </a:r>
            <a:r>
              <a:rPr lang="en-GB" dirty="0" smtClean="0"/>
              <a:t> does not hibernate and can find other food over the winter so let Honey keep some of his hazel nuts. THE END. </a:t>
            </a:r>
          </a:p>
          <a:p>
            <a:endParaRPr lang="en-GB" dirty="0"/>
          </a:p>
        </p:txBody>
      </p:sp>
      <p:sp>
        <p:nvSpPr>
          <p:cNvPr id="4" name="Slide Number Placeholder 3"/>
          <p:cNvSpPr>
            <a:spLocks noGrp="1"/>
          </p:cNvSpPr>
          <p:nvPr>
            <p:ph type="sldNum" sz="quarter" idx="10"/>
          </p:nvPr>
        </p:nvSpPr>
        <p:spPr/>
        <p:txBody>
          <a:bodyPr/>
          <a:lstStyle/>
          <a:p>
            <a:pPr>
              <a:defRPr/>
            </a:pPr>
            <a:fld id="{ADBA38F2-7A96-46D1-8E0E-4ED6F8084BBA}"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DBA38F2-7A96-46D1-8E0E-4ED6F8084BBA}"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BC2998C7-4EE2-4459-BBA3-DAE66C900881}" type="slidenum">
              <a:rPr lang="en-US"/>
              <a:pPr/>
              <a:t>3</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Arial" charset="0"/>
              </a:rPr>
              <a:t>On the 25</a:t>
            </a:r>
            <a:r>
              <a:rPr lang="en-GB" sz="1200" kern="1200" baseline="30000" dirty="0" smtClean="0">
                <a:solidFill>
                  <a:schemeClr val="tx1"/>
                </a:solidFill>
                <a:latin typeface="Arial" charset="0"/>
                <a:ea typeface="+mn-ea"/>
                <a:cs typeface="Arial" charset="0"/>
              </a:rPr>
              <a:t>th</a:t>
            </a:r>
            <a:r>
              <a:rPr lang="en-GB" sz="1200" kern="1200" dirty="0" smtClean="0">
                <a:solidFill>
                  <a:schemeClr val="tx1"/>
                </a:solidFill>
                <a:latin typeface="Arial" charset="0"/>
                <a:ea typeface="+mn-ea"/>
                <a:cs typeface="Arial" charset="0"/>
              </a:rPr>
              <a:t> August 2009, Mr </a:t>
            </a:r>
            <a:r>
              <a:rPr lang="en-GB" sz="1200" kern="1200" dirty="0" err="1" smtClean="0">
                <a:solidFill>
                  <a:schemeClr val="tx1"/>
                </a:solidFill>
                <a:latin typeface="Arial" charset="0"/>
                <a:ea typeface="+mn-ea"/>
                <a:cs typeface="Arial" charset="0"/>
              </a:rPr>
              <a:t>Flavicollis</a:t>
            </a:r>
            <a:r>
              <a:rPr lang="en-GB" sz="1200" kern="1200" dirty="0" smtClean="0">
                <a:solidFill>
                  <a:schemeClr val="tx1"/>
                </a:solidFill>
                <a:latin typeface="Arial" charset="0"/>
                <a:ea typeface="+mn-ea"/>
                <a:cs typeface="Arial" charset="0"/>
              </a:rPr>
              <a:t>, the yellow-necked mouse had a large quantity of his autumn store of hazelnuts stolen. He had expended a large amount of time and energy gathering this store, which he hoped would see him through the cold winter months ahead. Mr </a:t>
            </a:r>
            <a:r>
              <a:rPr lang="en-GB" sz="1200" kern="1200" dirty="0" err="1" smtClean="0">
                <a:solidFill>
                  <a:schemeClr val="tx1"/>
                </a:solidFill>
                <a:latin typeface="Arial" charset="0"/>
                <a:ea typeface="+mn-ea"/>
                <a:cs typeface="Arial" charset="0"/>
              </a:rPr>
              <a:t>Flavicollis</a:t>
            </a:r>
            <a:r>
              <a:rPr lang="en-GB" sz="1200" kern="1200" dirty="0" smtClean="0">
                <a:solidFill>
                  <a:schemeClr val="tx1"/>
                </a:solidFill>
                <a:latin typeface="Arial" charset="0"/>
                <a:ea typeface="+mn-ea"/>
                <a:cs typeface="Arial" charset="0"/>
              </a:rPr>
              <a:t> is not amused. He would like his store of nuts returned, and the mammal responsible brought to justice. Luckily, the Woodland Police were on the scene quickly, and have arrested five suspects acting suspiciously in the area. Evidence, both physical and circumstantial has been gathered and is ready to be analysed. Your task is to examine the evidence and charge one of the five suspects before this session is over. So now to present the suspects…</a:t>
            </a:r>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DBA38F2-7A96-46D1-8E0E-4ED6F8084BBA}"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(From left to right. Ask</a:t>
            </a:r>
            <a:r>
              <a:rPr lang="en-GB" baseline="0" dirty="0" smtClean="0"/>
              <a:t> the children if they recognise any of them.</a:t>
            </a:r>
            <a:r>
              <a:rPr lang="en-GB" dirty="0" smtClean="0"/>
              <a:t>)</a:t>
            </a:r>
            <a:r>
              <a:rPr lang="en-GB" baseline="0" dirty="0" smtClean="0"/>
              <a:t> Here are our suspects- the bank vole, the red squirrel, the common or hazel  dormouse- although they are actually very uncommon- , the pygmy shrew and the wood mouse. Who has a guilty face? Before we accuse anyone we have to look at all the evidence to find clues as to who may have committed this crime. </a:t>
            </a:r>
            <a:endParaRPr lang="en-GB" dirty="0"/>
          </a:p>
        </p:txBody>
      </p:sp>
      <p:sp>
        <p:nvSpPr>
          <p:cNvPr id="4" name="Slide Number Placeholder 3"/>
          <p:cNvSpPr>
            <a:spLocks noGrp="1"/>
          </p:cNvSpPr>
          <p:nvPr>
            <p:ph type="sldNum" sz="quarter" idx="10"/>
          </p:nvPr>
        </p:nvSpPr>
        <p:spPr/>
        <p:txBody>
          <a:bodyPr/>
          <a:lstStyle/>
          <a:p>
            <a:pPr>
              <a:defRPr/>
            </a:pPr>
            <a:fld id="{ADBA38F2-7A96-46D1-8E0E-4ED6F8084BB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Our first set of evidence, exhibit A, i</a:t>
            </a:r>
            <a:r>
              <a:rPr lang="en-GB" baseline="0" dirty="0" smtClean="0"/>
              <a:t>s based on facts that may allow us to find out if that mammal is guilty without physical evidence. Here are some suspect profiles that contain information collected by the woodland police after interviewing the mammals . Let’s read through them and see if we can find some clues as to who may have stolen the hazelnuts and why. Remember we are looking for someone who would have a reason or motive to commit the crime, who would have the ability to commit the crime and would have likely to be near the tree hollow when the crime took place. (Remind the children the crime took place in the middle of the night, up in a tree hollow). </a:t>
            </a:r>
            <a:endParaRPr lang="en-GB" dirty="0"/>
          </a:p>
        </p:txBody>
      </p:sp>
      <p:sp>
        <p:nvSpPr>
          <p:cNvPr id="4" name="Slide Number Placeholder 3"/>
          <p:cNvSpPr>
            <a:spLocks noGrp="1"/>
          </p:cNvSpPr>
          <p:nvPr>
            <p:ph type="sldNum" sz="quarter" idx="10"/>
          </p:nvPr>
        </p:nvSpPr>
        <p:spPr/>
        <p:txBody>
          <a:bodyPr/>
          <a:lstStyle/>
          <a:p>
            <a:pPr>
              <a:defRPr/>
            </a:pPr>
            <a:fld id="{ADBA38F2-7A96-46D1-8E0E-4ED6F8084BB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(Depending</a:t>
            </a:r>
            <a:r>
              <a:rPr lang="en-GB" baseline="0" dirty="0" smtClean="0"/>
              <a:t> on time and ability you may wish to read all or part of each profile. Key pieces of evidence to point out are : range and habitat, what time of day the mammal is active, ability to look for food and diet. You will need to point out the Isle of Wight where the crime took place.)</a:t>
            </a:r>
            <a:endParaRPr lang="en-GB" dirty="0"/>
          </a:p>
        </p:txBody>
      </p:sp>
      <p:sp>
        <p:nvSpPr>
          <p:cNvPr id="4" name="Slide Number Placeholder 3"/>
          <p:cNvSpPr>
            <a:spLocks noGrp="1"/>
          </p:cNvSpPr>
          <p:nvPr>
            <p:ph type="sldNum" sz="quarter" idx="10"/>
          </p:nvPr>
        </p:nvSpPr>
        <p:spPr/>
        <p:txBody>
          <a:bodyPr/>
          <a:lstStyle/>
          <a:p>
            <a:pPr>
              <a:defRPr/>
            </a:pPr>
            <a:fld id="{ADBA38F2-7A96-46D1-8E0E-4ED6F8084BB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(Depending</a:t>
            </a:r>
            <a:r>
              <a:rPr lang="en-GB" baseline="0" dirty="0" smtClean="0"/>
              <a:t> on time and ability you may wish to read all or part of each profile. Key pieces of evidence to point out are : range and habitat, what time of day the mammal is active, ability to look for food, habitat and diet.)</a:t>
            </a:r>
            <a:endParaRPr lang="en-GB" dirty="0"/>
          </a:p>
        </p:txBody>
      </p:sp>
      <p:sp>
        <p:nvSpPr>
          <p:cNvPr id="4" name="Slide Number Placeholder 3"/>
          <p:cNvSpPr>
            <a:spLocks noGrp="1"/>
          </p:cNvSpPr>
          <p:nvPr>
            <p:ph type="sldNum" sz="quarter" idx="10"/>
          </p:nvPr>
        </p:nvSpPr>
        <p:spPr/>
        <p:txBody>
          <a:bodyPr/>
          <a:lstStyle/>
          <a:p>
            <a:pPr>
              <a:defRPr/>
            </a:pPr>
            <a:fld id="{ADBA38F2-7A96-46D1-8E0E-4ED6F8084BB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(Depending</a:t>
            </a:r>
            <a:r>
              <a:rPr lang="en-GB" baseline="0" dirty="0" smtClean="0"/>
              <a:t> on time and ability you may wish to read all or part of each profile. Key pieces of evidence to point out are : range and habitat, what time of day the mammal is active, ability to look for food, habitat and diet.)</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DBA38F2-7A96-46D1-8E0E-4ED6F8084BBA}"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3D527D-AA2A-4ABF-B750-1A482D6BF5D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95F582-FD43-46DF-ACA2-E310848D1E6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315550-A684-49BE-9CC6-A82D4AB221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1110E9-FCD3-46C6-9C72-E949C88933E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5A76A4-167F-4092-B957-D9F84E3AE74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A1DB2A-EA0D-4703-A5B1-FDD9EC6CA72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7C858-F2EC-4027-93F2-FE9EC340081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91BFEB-FC60-4463-AF89-043732FADFB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E39B07-4692-4547-9329-3675E70116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2FBCD4-FE34-45B7-8935-575C8A84763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A47AFF-9417-4AB3-8E39-067AAA2B3A6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2BA48E6-444B-41C3-9FD1-204866BED9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844675"/>
            <a:ext cx="7772400" cy="1470025"/>
          </a:xfrm>
        </p:spPr>
        <p:txBody>
          <a:bodyPr/>
          <a:lstStyle/>
          <a:p>
            <a:pPr eaLnBrk="1" hangingPunct="1"/>
            <a:r>
              <a:rPr lang="en-GB" b="1" dirty="0" smtClean="0">
                <a:latin typeface="Courier New" pitchFamily="49" charset="0"/>
              </a:rPr>
              <a:t>Mammal Detectives</a:t>
            </a:r>
            <a:endParaRPr lang="en-US" b="1" dirty="0" smtClean="0">
              <a:latin typeface="Courier New" pitchFamily="49" charset="0"/>
            </a:endParaRPr>
          </a:p>
        </p:txBody>
      </p:sp>
      <p:sp>
        <p:nvSpPr>
          <p:cNvPr id="2051" name="Rectangle 3"/>
          <p:cNvSpPr>
            <a:spLocks noGrp="1" noChangeArrowheads="1"/>
          </p:cNvSpPr>
          <p:nvPr>
            <p:ph type="subTitle" idx="1"/>
          </p:nvPr>
        </p:nvSpPr>
        <p:spPr>
          <a:xfrm>
            <a:off x="1411288" y="3357563"/>
            <a:ext cx="6400800" cy="714379"/>
          </a:xfrm>
        </p:spPr>
        <p:txBody>
          <a:bodyPr/>
          <a:lstStyle/>
          <a:p>
            <a:pPr eaLnBrk="1" hangingPunct="1"/>
            <a:r>
              <a:rPr lang="en-GB" dirty="0" smtClean="0">
                <a:latin typeface="Courier New" pitchFamily="49" charset="0"/>
              </a:rPr>
              <a:t>Case no. </a:t>
            </a:r>
            <a:r>
              <a:rPr lang="en-GB" dirty="0" smtClean="0">
                <a:latin typeface="Courier New" pitchFamily="49" charset="0"/>
              </a:rPr>
              <a:t>ukmam-006-4533</a:t>
            </a:r>
            <a:r>
              <a:rPr lang="en-GB" dirty="0" smtClean="0"/>
              <a:t> </a:t>
            </a:r>
            <a:endParaRPr lang="en-US" dirty="0" smtClean="0"/>
          </a:p>
        </p:txBody>
      </p:sp>
      <p:pic>
        <p:nvPicPr>
          <p:cNvPr id="4" name="Picture 3" descr="strap mammals.jpg"/>
          <p:cNvPicPr>
            <a:picLocks noChangeAspect="1"/>
          </p:cNvPicPr>
          <p:nvPr/>
        </p:nvPicPr>
        <p:blipFill>
          <a:blip r:embed="rId3"/>
          <a:stretch>
            <a:fillRect/>
          </a:stretch>
        </p:blipFill>
        <p:spPr>
          <a:xfrm>
            <a:off x="0" y="6143644"/>
            <a:ext cx="9144000" cy="4762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pygmy shrew factfile"/>
          <p:cNvPicPr>
            <a:picLocks noChangeAspect="1" noChangeArrowheads="1"/>
          </p:cNvPicPr>
          <p:nvPr/>
        </p:nvPicPr>
        <p:blipFill>
          <a:blip r:embed="rId3"/>
          <a:srcRect/>
          <a:stretch>
            <a:fillRect/>
          </a:stretch>
        </p:blipFill>
        <p:spPr bwMode="auto">
          <a:xfrm>
            <a:off x="0" y="0"/>
            <a:ext cx="9144000" cy="6802437"/>
          </a:xfrm>
          <a:prstGeom prst="rect">
            <a:avLst/>
          </a:prstGeom>
          <a:noFill/>
          <a:ln w="9525">
            <a:noFill/>
            <a:miter lim="800000"/>
            <a:headEnd/>
            <a:tailEnd/>
          </a:ln>
        </p:spPr>
      </p:pic>
      <p:pic>
        <p:nvPicPr>
          <p:cNvPr id="3" name="Picture 2" descr="strap mammals.jpg"/>
          <p:cNvPicPr>
            <a:picLocks noChangeAspect="1"/>
          </p:cNvPicPr>
          <p:nvPr/>
        </p:nvPicPr>
        <p:blipFill>
          <a:blip r:embed="rId4"/>
          <a:stretch>
            <a:fillRect/>
          </a:stretch>
        </p:blipFill>
        <p:spPr>
          <a:xfrm>
            <a:off x="0" y="6381788"/>
            <a:ext cx="9144000" cy="47621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woodmouse factfile"/>
          <p:cNvPicPr>
            <a:picLocks noChangeAspect="1" noChangeArrowheads="1"/>
          </p:cNvPicPr>
          <p:nvPr/>
        </p:nvPicPr>
        <p:blipFill>
          <a:blip r:embed="rId3"/>
          <a:srcRect/>
          <a:stretch>
            <a:fillRect/>
          </a:stretch>
        </p:blipFill>
        <p:spPr bwMode="auto">
          <a:xfrm>
            <a:off x="0" y="193675"/>
            <a:ext cx="9144000" cy="6469063"/>
          </a:xfrm>
          <a:prstGeom prst="rect">
            <a:avLst/>
          </a:prstGeom>
          <a:noFill/>
          <a:ln w="9525">
            <a:noFill/>
            <a:miter lim="800000"/>
            <a:headEnd/>
            <a:tailEnd/>
          </a:ln>
        </p:spPr>
      </p:pic>
      <p:pic>
        <p:nvPicPr>
          <p:cNvPr id="3" name="Picture 2" descr="strap mammals.jpg"/>
          <p:cNvPicPr>
            <a:picLocks noChangeAspect="1"/>
          </p:cNvPicPr>
          <p:nvPr/>
        </p:nvPicPr>
        <p:blipFill>
          <a:blip r:embed="rId4"/>
          <a:stretch>
            <a:fillRect/>
          </a:stretch>
        </p:blipFill>
        <p:spPr>
          <a:xfrm>
            <a:off x="0" y="6381788"/>
            <a:ext cx="9144000" cy="47621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2268538" y="2133600"/>
            <a:ext cx="4475162" cy="749300"/>
          </a:xfrm>
        </p:spPr>
        <p:txBody>
          <a:bodyPr/>
          <a:lstStyle/>
          <a:p>
            <a:pPr eaLnBrk="1" hangingPunct="1">
              <a:buFontTx/>
              <a:buNone/>
            </a:pPr>
            <a:r>
              <a:rPr lang="en-GB" b="1" dirty="0" smtClean="0">
                <a:latin typeface="Courier New" pitchFamily="49" charset="0"/>
              </a:rPr>
              <a:t>Physical Evidence</a:t>
            </a:r>
            <a:endParaRPr lang="en-US" b="1" dirty="0" smtClean="0">
              <a:latin typeface="Courier New" pitchFamily="49" charset="0"/>
            </a:endParaRPr>
          </a:p>
        </p:txBody>
      </p:sp>
      <p:sp>
        <p:nvSpPr>
          <p:cNvPr id="13315" name="Text Box 4"/>
          <p:cNvSpPr txBox="1">
            <a:spLocks noChangeArrowheads="1"/>
          </p:cNvSpPr>
          <p:nvPr/>
        </p:nvSpPr>
        <p:spPr bwMode="auto">
          <a:xfrm>
            <a:off x="3203575" y="3141663"/>
            <a:ext cx="2736850" cy="1768475"/>
          </a:xfrm>
          <a:prstGeom prst="rect">
            <a:avLst/>
          </a:prstGeom>
          <a:noFill/>
          <a:ln w="9525">
            <a:noFill/>
            <a:miter lim="800000"/>
            <a:headEnd/>
            <a:tailEnd/>
          </a:ln>
        </p:spPr>
        <p:txBody>
          <a:bodyPr>
            <a:spAutoFit/>
          </a:bodyPr>
          <a:lstStyle/>
          <a:p>
            <a:pPr>
              <a:spcBef>
                <a:spcPct val="50000"/>
              </a:spcBef>
              <a:buFontTx/>
              <a:buChar char="•"/>
            </a:pPr>
            <a:r>
              <a:rPr lang="en-GB" sz="2000">
                <a:latin typeface="Courier New" pitchFamily="49" charset="0"/>
              </a:rPr>
              <a:t>Teeth markings</a:t>
            </a:r>
          </a:p>
          <a:p>
            <a:pPr>
              <a:spcBef>
                <a:spcPct val="50000"/>
              </a:spcBef>
              <a:buFontTx/>
              <a:buChar char="•"/>
            </a:pPr>
            <a:r>
              <a:rPr lang="en-GB" sz="2000">
                <a:latin typeface="Courier New" pitchFamily="49" charset="0"/>
              </a:rPr>
              <a:t>Leaves</a:t>
            </a:r>
          </a:p>
          <a:p>
            <a:pPr>
              <a:spcBef>
                <a:spcPct val="50000"/>
              </a:spcBef>
            </a:pPr>
            <a:endParaRPr lang="en-GB" sz="2000">
              <a:latin typeface="Courier New" pitchFamily="49" charset="0"/>
            </a:endParaRPr>
          </a:p>
          <a:p>
            <a:pPr>
              <a:spcBef>
                <a:spcPct val="50000"/>
              </a:spcBef>
              <a:buFontTx/>
              <a:buChar char="•"/>
            </a:pPr>
            <a:endParaRPr lang="en-US" sz="2000">
              <a:latin typeface="Courier New" pitchFamily="49" charset="0"/>
            </a:endParaRPr>
          </a:p>
        </p:txBody>
      </p:sp>
      <p:pic>
        <p:nvPicPr>
          <p:cNvPr id="4" name="Picture 3" descr="strap mammals.jpg"/>
          <p:cNvPicPr>
            <a:picLocks noChangeAspect="1"/>
          </p:cNvPicPr>
          <p:nvPr/>
        </p:nvPicPr>
        <p:blipFill>
          <a:blip r:embed="rId3"/>
          <a:stretch>
            <a:fillRect/>
          </a:stretch>
        </p:blipFill>
        <p:spPr>
          <a:xfrm>
            <a:off x="0" y="6143644"/>
            <a:ext cx="9144000" cy="47621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nut ID"/>
          <p:cNvPicPr>
            <a:picLocks noChangeAspect="1" noChangeArrowheads="1"/>
          </p:cNvPicPr>
          <p:nvPr/>
        </p:nvPicPr>
        <p:blipFill>
          <a:blip r:embed="rId3"/>
          <a:srcRect/>
          <a:stretch>
            <a:fillRect/>
          </a:stretch>
        </p:blipFill>
        <p:spPr bwMode="auto">
          <a:xfrm>
            <a:off x="250825" y="404813"/>
            <a:ext cx="8893175" cy="6292850"/>
          </a:xfrm>
          <a:prstGeom prst="rect">
            <a:avLst/>
          </a:prstGeom>
          <a:noFill/>
          <a:ln w="9525">
            <a:noFill/>
            <a:miter lim="800000"/>
            <a:headEnd/>
            <a:tailEnd/>
          </a:ln>
        </p:spPr>
      </p:pic>
      <p:pic>
        <p:nvPicPr>
          <p:cNvPr id="3" name="Picture 2" descr="strap mammals.jpg"/>
          <p:cNvPicPr>
            <a:picLocks noChangeAspect="1"/>
          </p:cNvPicPr>
          <p:nvPr/>
        </p:nvPicPr>
        <p:blipFill>
          <a:blip r:embed="rId4"/>
          <a:stretch>
            <a:fillRect/>
          </a:stretch>
        </p:blipFill>
        <p:spPr>
          <a:xfrm>
            <a:off x="0" y="6286520"/>
            <a:ext cx="9144000" cy="47621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eaf ID Text"/>
          <p:cNvPicPr>
            <a:picLocks noChangeAspect="1" noChangeArrowheads="1"/>
          </p:cNvPicPr>
          <p:nvPr/>
        </p:nvPicPr>
        <p:blipFill>
          <a:blip r:embed="rId3"/>
          <a:srcRect/>
          <a:stretch>
            <a:fillRect/>
          </a:stretch>
        </p:blipFill>
        <p:spPr bwMode="auto">
          <a:xfrm>
            <a:off x="0" y="333375"/>
            <a:ext cx="9072563" cy="6418263"/>
          </a:xfrm>
          <a:prstGeom prst="rect">
            <a:avLst/>
          </a:prstGeom>
          <a:noFill/>
          <a:ln w="9525">
            <a:noFill/>
            <a:miter lim="800000"/>
            <a:headEnd/>
            <a:tailEnd/>
          </a:ln>
        </p:spPr>
      </p:pic>
      <p:pic>
        <p:nvPicPr>
          <p:cNvPr id="3" name="Picture 2" descr="strap mammals.jpg"/>
          <p:cNvPicPr>
            <a:picLocks noChangeAspect="1"/>
          </p:cNvPicPr>
          <p:nvPr/>
        </p:nvPicPr>
        <p:blipFill>
          <a:blip r:embed="rId4"/>
          <a:stretch>
            <a:fillRect/>
          </a:stretch>
        </p:blipFill>
        <p:spPr>
          <a:xfrm>
            <a:off x="0" y="6143644"/>
            <a:ext cx="9144000" cy="47621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Leaf IDa"/>
          <p:cNvPicPr>
            <a:picLocks noChangeAspect="1" noChangeArrowheads="1"/>
          </p:cNvPicPr>
          <p:nvPr/>
        </p:nvPicPr>
        <p:blipFill>
          <a:blip r:embed="rId3"/>
          <a:srcRect/>
          <a:stretch>
            <a:fillRect/>
          </a:stretch>
        </p:blipFill>
        <p:spPr bwMode="auto">
          <a:xfrm>
            <a:off x="0" y="193675"/>
            <a:ext cx="9144000" cy="6470650"/>
          </a:xfrm>
          <a:prstGeom prst="rect">
            <a:avLst/>
          </a:prstGeom>
          <a:noFill/>
          <a:ln w="9525">
            <a:noFill/>
            <a:miter lim="800000"/>
            <a:headEnd/>
            <a:tailEnd/>
          </a:ln>
        </p:spPr>
      </p:pic>
      <p:pic>
        <p:nvPicPr>
          <p:cNvPr id="3" name="Picture 2" descr="strap mammals.jpg"/>
          <p:cNvPicPr>
            <a:picLocks noChangeAspect="1"/>
          </p:cNvPicPr>
          <p:nvPr/>
        </p:nvPicPr>
        <p:blipFill>
          <a:blip r:embed="rId4"/>
          <a:stretch>
            <a:fillRect/>
          </a:stretch>
        </p:blipFill>
        <p:spPr>
          <a:xfrm>
            <a:off x="0" y="6381788"/>
            <a:ext cx="9144000" cy="47621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Leaf IDb"/>
          <p:cNvPicPr>
            <a:picLocks noChangeAspect="1" noChangeArrowheads="1"/>
          </p:cNvPicPr>
          <p:nvPr/>
        </p:nvPicPr>
        <p:blipFill>
          <a:blip r:embed="rId3"/>
          <a:srcRect/>
          <a:stretch>
            <a:fillRect/>
          </a:stretch>
        </p:blipFill>
        <p:spPr bwMode="auto">
          <a:xfrm>
            <a:off x="179388" y="241300"/>
            <a:ext cx="8964612" cy="6342063"/>
          </a:xfrm>
          <a:prstGeom prst="rect">
            <a:avLst/>
          </a:prstGeom>
          <a:noFill/>
          <a:ln w="9525">
            <a:noFill/>
            <a:miter lim="800000"/>
            <a:headEnd/>
            <a:tailEnd/>
          </a:ln>
        </p:spPr>
      </p:pic>
      <p:pic>
        <p:nvPicPr>
          <p:cNvPr id="3" name="Picture 2" descr="strap mammals.jpg"/>
          <p:cNvPicPr>
            <a:picLocks noChangeAspect="1"/>
          </p:cNvPicPr>
          <p:nvPr/>
        </p:nvPicPr>
        <p:blipFill>
          <a:blip r:embed="rId4"/>
          <a:stretch>
            <a:fillRect/>
          </a:stretch>
        </p:blipFill>
        <p:spPr>
          <a:xfrm>
            <a:off x="0" y="6381788"/>
            <a:ext cx="9144000" cy="47621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line up"/>
          <p:cNvPicPr>
            <a:picLocks noChangeAspect="1" noChangeArrowheads="1"/>
          </p:cNvPicPr>
          <p:nvPr/>
        </p:nvPicPr>
        <p:blipFill>
          <a:blip r:embed="rId3"/>
          <a:srcRect/>
          <a:stretch>
            <a:fillRect/>
          </a:stretch>
        </p:blipFill>
        <p:spPr bwMode="auto">
          <a:xfrm>
            <a:off x="0" y="0"/>
            <a:ext cx="9144000" cy="6954838"/>
          </a:xfrm>
          <a:prstGeom prst="rect">
            <a:avLst/>
          </a:prstGeom>
          <a:noFill/>
          <a:ln w="9525">
            <a:noFill/>
            <a:miter lim="800000"/>
            <a:headEnd/>
            <a:tailEnd/>
          </a:ln>
        </p:spPr>
      </p:pic>
      <p:pic>
        <p:nvPicPr>
          <p:cNvPr id="3" name="Picture 2" descr="strap mammals.jpg"/>
          <p:cNvPicPr>
            <a:picLocks noChangeAspect="1"/>
          </p:cNvPicPr>
          <p:nvPr/>
        </p:nvPicPr>
        <p:blipFill>
          <a:blip r:embed="rId4"/>
          <a:stretch>
            <a:fillRect/>
          </a:stretch>
        </p:blipFill>
        <p:spPr>
          <a:xfrm>
            <a:off x="0" y="6381788"/>
            <a:ext cx="9144000" cy="47621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rmouse lineup.bmp"/>
          <p:cNvPicPr>
            <a:picLocks noChangeAspect="1"/>
          </p:cNvPicPr>
          <p:nvPr/>
        </p:nvPicPr>
        <p:blipFill>
          <a:blip r:embed="rId3"/>
          <a:stretch>
            <a:fillRect/>
          </a:stretch>
        </p:blipFill>
        <p:spPr>
          <a:xfrm>
            <a:off x="223940" y="857208"/>
            <a:ext cx="8920060" cy="6000792"/>
          </a:xfrm>
          <a:prstGeom prst="rect">
            <a:avLst/>
          </a:prstGeom>
        </p:spPr>
      </p:pic>
      <p:pic>
        <p:nvPicPr>
          <p:cNvPr id="2" name="Picture 1" descr="guilty.jpg"/>
          <p:cNvPicPr>
            <a:picLocks noChangeAspect="1"/>
          </p:cNvPicPr>
          <p:nvPr/>
        </p:nvPicPr>
        <p:blipFill>
          <a:blip r:embed="rId4"/>
          <a:stretch>
            <a:fillRect/>
          </a:stretch>
        </p:blipFill>
        <p:spPr>
          <a:xfrm rot="20029151">
            <a:off x="165127" y="852738"/>
            <a:ext cx="3426714" cy="897829"/>
          </a:xfrm>
          <a:prstGeom prst="rect">
            <a:avLst/>
          </a:prstGeom>
        </p:spPr>
      </p:pic>
      <p:pic>
        <p:nvPicPr>
          <p:cNvPr id="7" name="Picture 6" descr="strap mammals.jpg"/>
          <p:cNvPicPr>
            <a:picLocks noChangeAspect="1"/>
          </p:cNvPicPr>
          <p:nvPr/>
        </p:nvPicPr>
        <p:blipFill>
          <a:blip r:embed="rId5"/>
          <a:stretch>
            <a:fillRect/>
          </a:stretch>
        </p:blipFill>
        <p:spPr>
          <a:xfrm>
            <a:off x="0" y="6215082"/>
            <a:ext cx="9144000" cy="47621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3059113" y="2781300"/>
            <a:ext cx="2962275" cy="749300"/>
          </a:xfrm>
        </p:spPr>
        <p:txBody>
          <a:bodyPr/>
          <a:lstStyle/>
          <a:p>
            <a:pPr eaLnBrk="1" hangingPunct="1">
              <a:buFontTx/>
              <a:buNone/>
            </a:pPr>
            <a:r>
              <a:rPr lang="en-GB" b="1" dirty="0" smtClean="0">
                <a:latin typeface="Courier New" pitchFamily="49" charset="0"/>
              </a:rPr>
              <a:t>The crime…</a:t>
            </a:r>
            <a:endParaRPr lang="en-US" b="1" dirty="0" smtClean="0">
              <a:latin typeface="Courier New" pitchFamily="49" charset="0"/>
            </a:endParaRPr>
          </a:p>
        </p:txBody>
      </p:sp>
      <p:pic>
        <p:nvPicPr>
          <p:cNvPr id="3" name="Picture 2" descr="strap mammals.jpg"/>
          <p:cNvPicPr>
            <a:picLocks noChangeAspect="1"/>
          </p:cNvPicPr>
          <p:nvPr/>
        </p:nvPicPr>
        <p:blipFill>
          <a:blip r:embed="rId3"/>
          <a:stretch>
            <a:fillRect/>
          </a:stretch>
        </p:blipFill>
        <p:spPr>
          <a:xfrm>
            <a:off x="0" y="6143644"/>
            <a:ext cx="9144000" cy="47621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Hurst copse 3"/>
          <p:cNvPicPr>
            <a:picLocks noChangeAspect="1" noChangeArrowheads="1"/>
          </p:cNvPicPr>
          <p:nvPr/>
        </p:nvPicPr>
        <p:blipFill>
          <a:blip r:embed="rId3"/>
          <a:srcRect/>
          <a:stretch>
            <a:fillRect/>
          </a:stretch>
        </p:blipFill>
        <p:spPr bwMode="auto">
          <a:xfrm>
            <a:off x="539750" y="908050"/>
            <a:ext cx="3651250" cy="4868863"/>
          </a:xfrm>
          <a:prstGeom prst="rect">
            <a:avLst/>
          </a:prstGeom>
          <a:noFill/>
          <a:ln w="9525">
            <a:noFill/>
            <a:miter lim="800000"/>
            <a:headEnd/>
            <a:tailEnd/>
          </a:ln>
        </p:spPr>
      </p:pic>
      <p:sp>
        <p:nvSpPr>
          <p:cNvPr id="4099" name="Text Box 5"/>
          <p:cNvSpPr txBox="1">
            <a:spLocks noChangeArrowheads="1"/>
          </p:cNvSpPr>
          <p:nvPr/>
        </p:nvSpPr>
        <p:spPr bwMode="auto">
          <a:xfrm>
            <a:off x="4643438" y="836613"/>
            <a:ext cx="4176712" cy="6047809"/>
          </a:xfrm>
          <a:prstGeom prst="rect">
            <a:avLst/>
          </a:prstGeom>
          <a:noFill/>
          <a:ln w="9525">
            <a:noFill/>
            <a:miter lim="800000"/>
            <a:headEnd/>
            <a:tailEnd/>
          </a:ln>
        </p:spPr>
        <p:txBody>
          <a:bodyPr>
            <a:spAutoFit/>
          </a:bodyPr>
          <a:lstStyle/>
          <a:p>
            <a:r>
              <a:rPr lang="en-GB" b="1" dirty="0">
                <a:latin typeface="Courier New" pitchFamily="49" charset="0"/>
              </a:rPr>
              <a:t>Victim: </a:t>
            </a:r>
            <a:r>
              <a:rPr lang="en-GB" dirty="0">
                <a:latin typeface="Courier New" pitchFamily="49" charset="0"/>
              </a:rPr>
              <a:t>Yellow necked mouse (</a:t>
            </a:r>
            <a:r>
              <a:rPr lang="en-GB" i="1" dirty="0" err="1">
                <a:latin typeface="Courier New" pitchFamily="49" charset="0"/>
              </a:rPr>
              <a:t>Apodemus</a:t>
            </a:r>
            <a:r>
              <a:rPr lang="en-GB" i="1" dirty="0">
                <a:latin typeface="Courier New" pitchFamily="49" charset="0"/>
              </a:rPr>
              <a:t> </a:t>
            </a:r>
            <a:r>
              <a:rPr lang="en-GB" i="1" dirty="0" err="1">
                <a:latin typeface="Courier New" pitchFamily="49" charset="0"/>
              </a:rPr>
              <a:t>flavicollis</a:t>
            </a:r>
            <a:r>
              <a:rPr lang="en-GB" dirty="0">
                <a:latin typeface="Courier New" pitchFamily="49" charset="0"/>
              </a:rPr>
              <a:t>) </a:t>
            </a:r>
          </a:p>
          <a:p>
            <a:endParaRPr lang="en-GB" b="1" dirty="0">
              <a:latin typeface="Courier New" pitchFamily="49" charset="0"/>
            </a:endParaRPr>
          </a:p>
          <a:p>
            <a:r>
              <a:rPr lang="en-GB" b="1" dirty="0">
                <a:latin typeface="Courier New" pitchFamily="49" charset="0"/>
              </a:rPr>
              <a:t>Crime:</a:t>
            </a:r>
            <a:r>
              <a:rPr lang="en-GB" dirty="0">
                <a:latin typeface="Courier New" pitchFamily="49" charset="0"/>
              </a:rPr>
              <a:t> Winter store raided and hazelnuts </a:t>
            </a:r>
            <a:r>
              <a:rPr lang="en-GB" dirty="0" smtClean="0">
                <a:latin typeface="Courier New" pitchFamily="49" charset="0"/>
              </a:rPr>
              <a:t>stolen</a:t>
            </a:r>
          </a:p>
          <a:p>
            <a:endParaRPr lang="en-GB" b="1" dirty="0">
              <a:latin typeface="Courier New" pitchFamily="49" charset="0"/>
            </a:endParaRPr>
          </a:p>
          <a:p>
            <a:pPr>
              <a:spcBef>
                <a:spcPct val="50000"/>
              </a:spcBef>
            </a:pPr>
            <a:r>
              <a:rPr lang="en-GB" b="1" dirty="0">
                <a:latin typeface="Courier New" pitchFamily="49" charset="0"/>
              </a:rPr>
              <a:t>Location:</a:t>
            </a:r>
            <a:r>
              <a:rPr lang="en-GB" dirty="0">
                <a:latin typeface="Courier New" pitchFamily="49" charset="0"/>
              </a:rPr>
              <a:t> Tree hollow, </a:t>
            </a:r>
            <a:r>
              <a:rPr lang="en-GB" dirty="0" err="1">
                <a:latin typeface="Courier New" pitchFamily="49" charset="0"/>
              </a:rPr>
              <a:t>Briddlesford</a:t>
            </a:r>
            <a:r>
              <a:rPr lang="en-GB" dirty="0">
                <a:latin typeface="Courier New" pitchFamily="49" charset="0"/>
              </a:rPr>
              <a:t> Woods, United </a:t>
            </a:r>
            <a:r>
              <a:rPr lang="en-GB" dirty="0" smtClean="0">
                <a:latin typeface="Courier New" pitchFamily="49" charset="0"/>
              </a:rPr>
              <a:t>Kingdom</a:t>
            </a:r>
          </a:p>
          <a:p>
            <a:pPr>
              <a:spcBef>
                <a:spcPct val="50000"/>
              </a:spcBef>
            </a:pPr>
            <a:endParaRPr lang="en-GB" dirty="0">
              <a:latin typeface="Courier New" pitchFamily="49" charset="0"/>
            </a:endParaRPr>
          </a:p>
          <a:p>
            <a:pPr>
              <a:spcBef>
                <a:spcPct val="50000"/>
              </a:spcBef>
            </a:pPr>
            <a:r>
              <a:rPr lang="en-GB" b="1" dirty="0">
                <a:latin typeface="Courier New" pitchFamily="49" charset="0"/>
              </a:rPr>
              <a:t>Habitat:</a:t>
            </a:r>
            <a:r>
              <a:rPr lang="en-GB" dirty="0">
                <a:latin typeface="Courier New" pitchFamily="49" charset="0"/>
              </a:rPr>
              <a:t> </a:t>
            </a:r>
            <a:r>
              <a:rPr lang="en-GB" dirty="0" smtClean="0">
                <a:latin typeface="Courier New" pitchFamily="49" charset="0"/>
              </a:rPr>
              <a:t>Woodland</a:t>
            </a:r>
          </a:p>
          <a:p>
            <a:pPr>
              <a:spcBef>
                <a:spcPct val="50000"/>
              </a:spcBef>
            </a:pPr>
            <a:endParaRPr lang="en-GB" dirty="0">
              <a:latin typeface="Courier New" pitchFamily="49" charset="0"/>
            </a:endParaRPr>
          </a:p>
          <a:p>
            <a:pPr>
              <a:spcBef>
                <a:spcPct val="50000"/>
              </a:spcBef>
            </a:pPr>
            <a:r>
              <a:rPr lang="en-GB" b="1" dirty="0">
                <a:latin typeface="Courier New" pitchFamily="49" charset="0"/>
              </a:rPr>
              <a:t>Date:</a:t>
            </a:r>
            <a:r>
              <a:rPr lang="en-GB" dirty="0">
                <a:latin typeface="Courier New" pitchFamily="49" charset="0"/>
              </a:rPr>
              <a:t> 25</a:t>
            </a:r>
            <a:r>
              <a:rPr lang="en-GB" baseline="30000" dirty="0">
                <a:latin typeface="Courier New" pitchFamily="49" charset="0"/>
              </a:rPr>
              <a:t>th</a:t>
            </a:r>
            <a:r>
              <a:rPr lang="en-GB" dirty="0">
                <a:latin typeface="Courier New" pitchFamily="49" charset="0"/>
              </a:rPr>
              <a:t> August </a:t>
            </a:r>
            <a:r>
              <a:rPr lang="en-GB" dirty="0" smtClean="0">
                <a:latin typeface="Courier New" pitchFamily="49" charset="0"/>
              </a:rPr>
              <a:t>2009</a:t>
            </a:r>
          </a:p>
          <a:p>
            <a:pPr>
              <a:spcBef>
                <a:spcPct val="50000"/>
              </a:spcBef>
            </a:pPr>
            <a:endParaRPr lang="en-GB" dirty="0">
              <a:latin typeface="Courier New" pitchFamily="49" charset="0"/>
            </a:endParaRPr>
          </a:p>
          <a:p>
            <a:pPr>
              <a:spcBef>
                <a:spcPct val="50000"/>
              </a:spcBef>
            </a:pPr>
            <a:r>
              <a:rPr lang="en-GB" b="1" dirty="0">
                <a:latin typeface="Courier New" pitchFamily="49" charset="0"/>
              </a:rPr>
              <a:t>Time:</a:t>
            </a:r>
            <a:r>
              <a:rPr lang="en-GB" dirty="0">
                <a:latin typeface="Courier New" pitchFamily="49" charset="0"/>
              </a:rPr>
              <a:t> 12:02am</a:t>
            </a:r>
          </a:p>
          <a:p>
            <a:pPr>
              <a:spcBef>
                <a:spcPct val="50000"/>
              </a:spcBef>
            </a:pPr>
            <a:endParaRPr lang="en-GB" dirty="0">
              <a:latin typeface="Courier New" pitchFamily="49" charset="0"/>
            </a:endParaRPr>
          </a:p>
          <a:p>
            <a:pPr>
              <a:spcBef>
                <a:spcPct val="50000"/>
              </a:spcBef>
            </a:pPr>
            <a:endParaRPr lang="en-US" dirty="0">
              <a:latin typeface="Courier New" pitchFamily="49" charset="0"/>
            </a:endParaRPr>
          </a:p>
        </p:txBody>
      </p:sp>
      <p:pic>
        <p:nvPicPr>
          <p:cNvPr id="4100" name="Picture 6" descr="Yellow-necked mouse"/>
          <p:cNvPicPr>
            <a:picLocks noChangeAspect="1" noChangeArrowheads="1"/>
          </p:cNvPicPr>
          <p:nvPr/>
        </p:nvPicPr>
        <p:blipFill>
          <a:blip r:embed="rId4"/>
          <a:srcRect/>
          <a:stretch>
            <a:fillRect/>
          </a:stretch>
        </p:blipFill>
        <p:spPr bwMode="auto">
          <a:xfrm>
            <a:off x="2339975" y="4508500"/>
            <a:ext cx="2103438" cy="1698625"/>
          </a:xfrm>
          <a:prstGeom prst="rect">
            <a:avLst/>
          </a:prstGeom>
          <a:noFill/>
          <a:ln w="9525">
            <a:noFill/>
            <a:miter lim="800000"/>
            <a:headEnd/>
            <a:tailEnd/>
          </a:ln>
        </p:spPr>
      </p:pic>
      <p:pic>
        <p:nvPicPr>
          <p:cNvPr id="5" name="Picture 4" descr="strap mammals.jpg"/>
          <p:cNvPicPr>
            <a:picLocks noChangeAspect="1"/>
          </p:cNvPicPr>
          <p:nvPr/>
        </p:nvPicPr>
        <p:blipFill>
          <a:blip r:embed="rId5"/>
          <a:stretch>
            <a:fillRect/>
          </a:stretch>
        </p:blipFill>
        <p:spPr>
          <a:xfrm>
            <a:off x="0" y="6143644"/>
            <a:ext cx="9144000" cy="4762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2916238" y="2492375"/>
            <a:ext cx="3467100" cy="749300"/>
          </a:xfrm>
        </p:spPr>
        <p:txBody>
          <a:bodyPr/>
          <a:lstStyle/>
          <a:p>
            <a:pPr eaLnBrk="1" hangingPunct="1">
              <a:buFontTx/>
              <a:buNone/>
            </a:pPr>
            <a:r>
              <a:rPr lang="en-GB" b="1" dirty="0" smtClean="0">
                <a:latin typeface="Courier New" pitchFamily="49" charset="0"/>
              </a:rPr>
              <a:t>The suspects…</a:t>
            </a:r>
            <a:endParaRPr lang="en-US" b="1" dirty="0" smtClean="0">
              <a:latin typeface="Courier New" pitchFamily="49" charset="0"/>
            </a:endParaRPr>
          </a:p>
        </p:txBody>
      </p:sp>
      <p:pic>
        <p:nvPicPr>
          <p:cNvPr id="3" name="Picture 2" descr="strap mammals.jpg"/>
          <p:cNvPicPr>
            <a:picLocks noChangeAspect="1"/>
          </p:cNvPicPr>
          <p:nvPr/>
        </p:nvPicPr>
        <p:blipFill>
          <a:blip r:embed="rId3"/>
          <a:stretch>
            <a:fillRect/>
          </a:stretch>
        </p:blipFill>
        <p:spPr>
          <a:xfrm>
            <a:off x="0" y="6143644"/>
            <a:ext cx="9144000" cy="47621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line up"/>
          <p:cNvPicPr>
            <a:picLocks noChangeAspect="1" noChangeArrowheads="1"/>
          </p:cNvPicPr>
          <p:nvPr/>
        </p:nvPicPr>
        <p:blipFill>
          <a:blip r:embed="rId3"/>
          <a:srcRect/>
          <a:stretch>
            <a:fillRect/>
          </a:stretch>
        </p:blipFill>
        <p:spPr bwMode="auto">
          <a:xfrm>
            <a:off x="0" y="142852"/>
            <a:ext cx="9144000" cy="6954838"/>
          </a:xfrm>
          <a:prstGeom prst="rect">
            <a:avLst/>
          </a:prstGeom>
          <a:noFill/>
          <a:ln w="9525">
            <a:noFill/>
            <a:miter lim="800000"/>
            <a:headEnd/>
            <a:tailEnd/>
          </a:ln>
        </p:spPr>
      </p:pic>
      <p:pic>
        <p:nvPicPr>
          <p:cNvPr id="3" name="Picture 2" descr="strap mammals.jpg"/>
          <p:cNvPicPr>
            <a:picLocks noChangeAspect="1"/>
          </p:cNvPicPr>
          <p:nvPr/>
        </p:nvPicPr>
        <p:blipFill>
          <a:blip r:embed="rId4"/>
          <a:stretch>
            <a:fillRect/>
          </a:stretch>
        </p:blipFill>
        <p:spPr>
          <a:xfrm>
            <a:off x="0" y="6381788"/>
            <a:ext cx="9144000" cy="47621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2555875" y="3500438"/>
            <a:ext cx="3744913" cy="366712"/>
          </a:xfrm>
          <a:prstGeom prst="rect">
            <a:avLst/>
          </a:prstGeom>
          <a:noFill/>
          <a:ln w="9525">
            <a:noFill/>
            <a:miter lim="800000"/>
            <a:headEnd/>
            <a:tailEnd/>
          </a:ln>
        </p:spPr>
        <p:txBody>
          <a:bodyPr>
            <a:spAutoFit/>
          </a:bodyPr>
          <a:lstStyle/>
          <a:p>
            <a:pPr>
              <a:spcBef>
                <a:spcPct val="50000"/>
              </a:spcBef>
            </a:pPr>
            <a:endParaRPr lang="en-US"/>
          </a:p>
        </p:txBody>
      </p:sp>
      <p:sp>
        <p:nvSpPr>
          <p:cNvPr id="7171" name="Rectangle 6"/>
          <p:cNvSpPr>
            <a:spLocks noGrp="1" noChangeArrowheads="1"/>
          </p:cNvSpPr>
          <p:nvPr>
            <p:ph type="body" idx="1"/>
          </p:nvPr>
        </p:nvSpPr>
        <p:spPr>
          <a:xfrm>
            <a:off x="1692275" y="2060575"/>
            <a:ext cx="5843588" cy="604838"/>
          </a:xfrm>
        </p:spPr>
        <p:txBody>
          <a:bodyPr/>
          <a:lstStyle/>
          <a:p>
            <a:pPr eaLnBrk="1" hangingPunct="1">
              <a:buFontTx/>
              <a:buNone/>
            </a:pPr>
            <a:r>
              <a:rPr lang="en-GB" b="1" dirty="0" smtClean="0">
                <a:latin typeface="Courier New" pitchFamily="49" charset="0"/>
              </a:rPr>
              <a:t>Circumstantial evidence</a:t>
            </a:r>
            <a:endParaRPr lang="en-US" b="1" dirty="0" smtClean="0">
              <a:latin typeface="Courier New" pitchFamily="49" charset="0"/>
            </a:endParaRPr>
          </a:p>
        </p:txBody>
      </p:sp>
      <p:sp>
        <p:nvSpPr>
          <p:cNvPr id="7172" name="Text Box 7"/>
          <p:cNvSpPr txBox="1">
            <a:spLocks noChangeArrowheads="1"/>
          </p:cNvSpPr>
          <p:nvPr/>
        </p:nvSpPr>
        <p:spPr bwMode="auto">
          <a:xfrm>
            <a:off x="3419475" y="3141663"/>
            <a:ext cx="1800225" cy="1311275"/>
          </a:xfrm>
          <a:prstGeom prst="rect">
            <a:avLst/>
          </a:prstGeom>
          <a:noFill/>
          <a:ln w="9525">
            <a:noFill/>
            <a:miter lim="800000"/>
            <a:headEnd/>
            <a:tailEnd/>
          </a:ln>
        </p:spPr>
        <p:txBody>
          <a:bodyPr>
            <a:spAutoFit/>
          </a:bodyPr>
          <a:lstStyle/>
          <a:p>
            <a:pPr>
              <a:spcBef>
                <a:spcPct val="50000"/>
              </a:spcBef>
              <a:buFontTx/>
              <a:buChar char="•"/>
            </a:pPr>
            <a:r>
              <a:rPr lang="en-GB" sz="2000">
                <a:latin typeface="Courier New" pitchFamily="49" charset="0"/>
              </a:rPr>
              <a:t>Habitat</a:t>
            </a:r>
          </a:p>
          <a:p>
            <a:pPr>
              <a:spcBef>
                <a:spcPct val="50000"/>
              </a:spcBef>
              <a:buFontTx/>
              <a:buChar char="•"/>
            </a:pPr>
            <a:r>
              <a:rPr lang="en-GB" sz="2000">
                <a:latin typeface="Courier New" pitchFamily="49" charset="0"/>
              </a:rPr>
              <a:t>Behaviour</a:t>
            </a:r>
          </a:p>
          <a:p>
            <a:pPr>
              <a:spcBef>
                <a:spcPct val="50000"/>
              </a:spcBef>
              <a:buFontTx/>
              <a:buChar char="•"/>
            </a:pPr>
            <a:r>
              <a:rPr lang="en-GB" sz="2000">
                <a:latin typeface="Courier New" pitchFamily="49" charset="0"/>
              </a:rPr>
              <a:t>Diet</a:t>
            </a:r>
            <a:endParaRPr lang="en-US" sz="2000">
              <a:latin typeface="Courier New" pitchFamily="49" charset="0"/>
            </a:endParaRPr>
          </a:p>
        </p:txBody>
      </p:sp>
      <p:pic>
        <p:nvPicPr>
          <p:cNvPr id="5" name="Picture 4" descr="strap mammals.jpg"/>
          <p:cNvPicPr>
            <a:picLocks noChangeAspect="1"/>
          </p:cNvPicPr>
          <p:nvPr/>
        </p:nvPicPr>
        <p:blipFill>
          <a:blip r:embed="rId3"/>
          <a:stretch>
            <a:fillRect/>
          </a:stretch>
        </p:blipFill>
        <p:spPr>
          <a:xfrm>
            <a:off x="0" y="6143644"/>
            <a:ext cx="9144000" cy="47621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bankvole factfile"/>
          <p:cNvPicPr>
            <a:picLocks noChangeAspect="1" noChangeArrowheads="1"/>
          </p:cNvPicPr>
          <p:nvPr/>
        </p:nvPicPr>
        <p:blipFill>
          <a:blip r:embed="rId3"/>
          <a:srcRect/>
          <a:stretch>
            <a:fillRect/>
          </a:stretch>
        </p:blipFill>
        <p:spPr bwMode="auto">
          <a:xfrm>
            <a:off x="0" y="0"/>
            <a:ext cx="9144000" cy="6800850"/>
          </a:xfrm>
          <a:prstGeom prst="rect">
            <a:avLst/>
          </a:prstGeom>
          <a:noFill/>
          <a:ln w="9525">
            <a:noFill/>
            <a:miter lim="800000"/>
            <a:headEnd/>
            <a:tailEnd/>
          </a:ln>
        </p:spPr>
      </p:pic>
      <p:pic>
        <p:nvPicPr>
          <p:cNvPr id="3" name="Picture 2" descr="strap mammals.jpg"/>
          <p:cNvPicPr>
            <a:picLocks noChangeAspect="1"/>
          </p:cNvPicPr>
          <p:nvPr/>
        </p:nvPicPr>
        <p:blipFill>
          <a:blip r:embed="rId4"/>
          <a:stretch>
            <a:fillRect/>
          </a:stretch>
        </p:blipFill>
        <p:spPr>
          <a:xfrm>
            <a:off x="0" y="6381788"/>
            <a:ext cx="9144000" cy="47621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Squirrel factfile"/>
          <p:cNvPicPr>
            <a:picLocks noChangeAspect="1" noChangeArrowheads="1"/>
          </p:cNvPicPr>
          <p:nvPr/>
        </p:nvPicPr>
        <p:blipFill>
          <a:blip r:embed="rId3"/>
          <a:srcRect/>
          <a:stretch>
            <a:fillRect/>
          </a:stretch>
        </p:blipFill>
        <p:spPr bwMode="auto">
          <a:xfrm>
            <a:off x="0" y="0"/>
            <a:ext cx="9144000" cy="6802437"/>
          </a:xfrm>
          <a:prstGeom prst="rect">
            <a:avLst/>
          </a:prstGeom>
          <a:noFill/>
          <a:ln w="9525">
            <a:noFill/>
            <a:miter lim="800000"/>
            <a:headEnd/>
            <a:tailEnd/>
          </a:ln>
        </p:spPr>
      </p:pic>
      <p:pic>
        <p:nvPicPr>
          <p:cNvPr id="3" name="Picture 2" descr="strap mammals.jpg"/>
          <p:cNvPicPr>
            <a:picLocks noChangeAspect="1"/>
          </p:cNvPicPr>
          <p:nvPr/>
        </p:nvPicPr>
        <p:blipFill>
          <a:blip r:embed="rId4" cstate="print"/>
          <a:stretch>
            <a:fillRect/>
          </a:stretch>
        </p:blipFill>
        <p:spPr>
          <a:xfrm>
            <a:off x="0" y="6429396"/>
            <a:ext cx="9144000" cy="42860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dormouse factfile"/>
          <p:cNvPicPr>
            <a:picLocks noChangeAspect="1" noChangeArrowheads="1"/>
          </p:cNvPicPr>
          <p:nvPr/>
        </p:nvPicPr>
        <p:blipFill>
          <a:blip r:embed="rId3"/>
          <a:srcRect/>
          <a:stretch>
            <a:fillRect/>
          </a:stretch>
        </p:blipFill>
        <p:spPr bwMode="auto">
          <a:xfrm>
            <a:off x="0" y="-142900"/>
            <a:ext cx="9144000" cy="6853237"/>
          </a:xfrm>
          <a:prstGeom prst="rect">
            <a:avLst/>
          </a:prstGeom>
          <a:noFill/>
          <a:ln w="9525">
            <a:noFill/>
            <a:miter lim="800000"/>
            <a:headEnd/>
            <a:tailEnd/>
          </a:ln>
        </p:spPr>
      </p:pic>
      <p:pic>
        <p:nvPicPr>
          <p:cNvPr id="3" name="Picture 2" descr="strap mammals.jpg"/>
          <p:cNvPicPr>
            <a:picLocks noChangeAspect="1"/>
          </p:cNvPicPr>
          <p:nvPr/>
        </p:nvPicPr>
        <p:blipFill>
          <a:blip r:embed="rId4"/>
          <a:stretch>
            <a:fillRect/>
          </a:stretch>
        </p:blipFill>
        <p:spPr>
          <a:xfrm>
            <a:off x="0" y="6381788"/>
            <a:ext cx="9144000" cy="47621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1226</TotalTime>
  <Words>1215</Words>
  <Application>Microsoft Office PowerPoint</Application>
  <PresentationFormat>On-screen Show (4:3)</PresentationFormat>
  <Paragraphs>54</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Mammal Detectives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PTES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Mammal Detectives</dc:title>
  <dc:creator>Kate</dc:creator>
  <cp:lastModifiedBy>emily jones</cp:lastModifiedBy>
  <cp:revision>33</cp:revision>
  <dcterms:created xsi:type="dcterms:W3CDTF">2006-09-04T09:47:58Z</dcterms:created>
  <dcterms:modified xsi:type="dcterms:W3CDTF">2009-09-22T15:23:10Z</dcterms:modified>
</cp:coreProperties>
</file>